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62" r:id="rId3"/>
    <p:sldId id="267" r:id="rId4"/>
    <p:sldId id="268" r:id="rId5"/>
    <p:sldId id="269" r:id="rId6"/>
    <p:sldId id="271" r:id="rId7"/>
    <p:sldId id="275" r:id="rId8"/>
    <p:sldId id="277" r:id="rId9"/>
    <p:sldId id="276" r:id="rId10"/>
    <p:sldId id="273" r:id="rId11"/>
    <p:sldId id="280" r:id="rId12"/>
    <p:sldId id="281" r:id="rId13"/>
    <p:sldId id="283" r:id="rId14"/>
    <p:sldId id="284" r:id="rId15"/>
    <p:sldId id="292" r:id="rId16"/>
    <p:sldId id="293" r:id="rId17"/>
    <p:sldId id="285" r:id="rId18"/>
    <p:sldId id="286" r:id="rId19"/>
    <p:sldId id="287" r:id="rId20"/>
    <p:sldId id="288" r:id="rId21"/>
    <p:sldId id="289" r:id="rId22"/>
    <p:sldId id="290" r:id="rId23"/>
    <p:sldId id="291" r:id="rId24"/>
  </p:sldIdLst>
  <p:sldSz cx="5765800" cy="3244850"/>
  <p:notesSz cx="5765800" cy="32448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1437F"/>
    <a:srgbClr val="BB0729"/>
    <a:srgbClr val="E6E6E6"/>
    <a:srgbClr val="DDDDDD"/>
    <a:srgbClr val="99CCFF"/>
    <a:srgbClr val="4978B1"/>
    <a:srgbClr val="FCFCFC"/>
    <a:srgbClr val="003B59"/>
    <a:srgbClr val="ECD6A5"/>
    <a:srgbClr val="C1922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1739" autoAdjust="0"/>
  </p:normalViewPr>
  <p:slideViewPr>
    <p:cSldViewPr>
      <p:cViewPr>
        <p:scale>
          <a:sx n="150" d="100"/>
          <a:sy n="150" d="100"/>
        </p:scale>
        <p:origin x="-444" y="-72"/>
      </p:cViewPr>
      <p:guideLst>
        <p:guide orient="horz" pos="2880"/>
        <p:guide pos="2152"/>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498725" cy="161925"/>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265488" y="0"/>
            <a:ext cx="2498725" cy="161925"/>
          </a:xfrm>
          <a:prstGeom prst="rect">
            <a:avLst/>
          </a:prstGeom>
        </p:spPr>
        <p:txBody>
          <a:bodyPr vert="horz" lIns="91440" tIns="45720" rIns="91440" bIns="45720" rtlCol="0"/>
          <a:lstStyle>
            <a:lvl1pPr algn="r">
              <a:defRPr sz="1200"/>
            </a:lvl1pPr>
          </a:lstStyle>
          <a:p>
            <a:fld id="{8F7CBA3A-4016-4326-8AC3-4CA1C77DF708}" type="datetimeFigureOut">
              <a:rPr lang="ru-RU" smtClean="0"/>
              <a:pPr/>
              <a:t>29.10.2021</a:t>
            </a:fld>
            <a:endParaRPr lang="ru-RU" dirty="0"/>
          </a:p>
        </p:txBody>
      </p:sp>
      <p:sp>
        <p:nvSpPr>
          <p:cNvPr id="4" name="Образ слайда 3"/>
          <p:cNvSpPr>
            <a:spLocks noGrp="1" noRot="1" noChangeAspect="1"/>
          </p:cNvSpPr>
          <p:nvPr>
            <p:ph type="sldImg" idx="2"/>
          </p:nvPr>
        </p:nvSpPr>
        <p:spPr>
          <a:xfrm>
            <a:off x="1911350" y="406400"/>
            <a:ext cx="1943100" cy="1093788"/>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576263" y="1562100"/>
            <a:ext cx="4613275" cy="1277938"/>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3082925"/>
            <a:ext cx="2498725" cy="161925"/>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265488" y="3082925"/>
            <a:ext cx="2498725" cy="161925"/>
          </a:xfrm>
          <a:prstGeom prst="rect">
            <a:avLst/>
          </a:prstGeom>
        </p:spPr>
        <p:txBody>
          <a:bodyPr vert="horz" lIns="91440" tIns="45720" rIns="91440" bIns="45720" rtlCol="0" anchor="b"/>
          <a:lstStyle>
            <a:lvl1pPr algn="r">
              <a:defRPr sz="1200"/>
            </a:lvl1pPr>
          </a:lstStyle>
          <a:p>
            <a:fld id="{1D3B102A-EDC8-431F-B475-B3229B34ED88}" type="slidenum">
              <a:rPr lang="ru-RU" smtClean="0"/>
              <a:pPr/>
              <a:t>‹#›</a:t>
            </a:fld>
            <a:endParaRPr lang="ru-RU" dirty="0"/>
          </a:p>
        </p:txBody>
      </p:sp>
    </p:spTree>
    <p:extLst>
      <p:ext uri="{BB962C8B-B14F-4D97-AF65-F5344CB8AC3E}">
        <p14:creationId xmlns="" xmlns:p14="http://schemas.microsoft.com/office/powerpoint/2010/main" val="361565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D3B102A-EDC8-431F-B475-B3229B34ED88}" type="slidenum">
              <a:rPr lang="ru-RU" smtClean="0"/>
              <a:pPr/>
              <a:t>2</a:t>
            </a:fld>
            <a:endParaRPr lang="ru-RU" dirty="0"/>
          </a:p>
        </p:txBody>
      </p:sp>
    </p:spTree>
    <p:extLst>
      <p:ext uri="{BB962C8B-B14F-4D97-AF65-F5344CB8AC3E}">
        <p14:creationId xmlns="" xmlns:p14="http://schemas.microsoft.com/office/powerpoint/2010/main" val="1401584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D3B102A-EDC8-431F-B475-B3229B34ED88}" type="slidenum">
              <a:rPr lang="ru-RU" smtClean="0"/>
              <a:pPr/>
              <a:t>3</a:t>
            </a:fld>
            <a:endParaRPr lang="ru-RU" dirty="0"/>
          </a:p>
        </p:txBody>
      </p:sp>
    </p:spTree>
    <p:extLst>
      <p:ext uri="{BB962C8B-B14F-4D97-AF65-F5344CB8AC3E}">
        <p14:creationId xmlns="" xmlns:p14="http://schemas.microsoft.com/office/powerpoint/2010/main" val="3623464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D3B102A-EDC8-431F-B475-B3229B34ED88}" type="slidenum">
              <a:rPr lang="ru-RU" smtClean="0"/>
              <a:pPr/>
              <a:t>4</a:t>
            </a:fld>
            <a:endParaRPr lang="ru-RU" dirty="0"/>
          </a:p>
        </p:txBody>
      </p:sp>
    </p:spTree>
    <p:extLst>
      <p:ext uri="{BB962C8B-B14F-4D97-AF65-F5344CB8AC3E}">
        <p14:creationId xmlns="" xmlns:p14="http://schemas.microsoft.com/office/powerpoint/2010/main" val="4205294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D3B102A-EDC8-431F-B475-B3229B34ED88}" type="slidenum">
              <a:rPr lang="ru-RU" smtClean="0"/>
              <a:pPr/>
              <a:t>5</a:t>
            </a:fld>
            <a:endParaRPr lang="ru-RU" dirty="0"/>
          </a:p>
        </p:txBody>
      </p:sp>
    </p:spTree>
    <p:extLst>
      <p:ext uri="{BB962C8B-B14F-4D97-AF65-F5344CB8AC3E}">
        <p14:creationId xmlns="" xmlns:p14="http://schemas.microsoft.com/office/powerpoint/2010/main" val="1057313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D3B102A-EDC8-431F-B475-B3229B34ED88}" type="slidenum">
              <a:rPr lang="ru-RU" smtClean="0"/>
              <a:pPr/>
              <a:t>9</a:t>
            </a:fld>
            <a:endParaRPr lang="ru-RU" dirty="0"/>
          </a:p>
        </p:txBody>
      </p:sp>
    </p:spTree>
    <p:extLst>
      <p:ext uri="{BB962C8B-B14F-4D97-AF65-F5344CB8AC3E}">
        <p14:creationId xmlns="" xmlns:p14="http://schemas.microsoft.com/office/powerpoint/2010/main" val="373519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D3B102A-EDC8-431F-B475-B3229B34ED88}" type="slidenum">
              <a:rPr lang="ru-RU" smtClean="0"/>
              <a:pPr/>
              <a:t>21</a:t>
            </a:fld>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D3B102A-EDC8-431F-B475-B3229B34ED88}" type="slidenum">
              <a:rPr lang="ru-RU" smtClean="0"/>
              <a:pPr/>
              <a:t>22</a:t>
            </a:fld>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D3B102A-EDC8-431F-B475-B3229B34ED88}" type="slidenum">
              <a:rPr lang="ru-RU" smtClean="0"/>
              <a:pPr/>
              <a:t>23</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32435" y="1005903"/>
            <a:ext cx="4900930" cy="68141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864870" y="1817116"/>
            <a:ext cx="4036060" cy="8112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10/29/2021</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15162"/>
            <a:ext cx="373837" cy="2660002"/>
          </a:xfrm>
          <a:prstGeom prst="rect">
            <a:avLst/>
          </a:prstGeom>
          <a:blipFill>
            <a:blip r:embed="rId2" cstate="print"/>
            <a:stretch>
              <a:fillRect/>
            </a:stretch>
          </a:blipFill>
        </p:spPr>
        <p:txBody>
          <a:bodyPr wrap="square" lIns="0" tIns="0" rIns="0" bIns="0" rtlCol="0"/>
          <a:lstStyle/>
          <a:p>
            <a:endParaRPr dirty="0"/>
          </a:p>
        </p:txBody>
      </p:sp>
      <p:sp>
        <p:nvSpPr>
          <p:cNvPr id="17" name="bk object 17"/>
          <p:cNvSpPr/>
          <p:nvPr/>
        </p:nvSpPr>
        <p:spPr>
          <a:xfrm>
            <a:off x="422808" y="543712"/>
            <a:ext cx="5082641" cy="2214295"/>
          </a:xfrm>
          <a:prstGeom prst="rect">
            <a:avLst/>
          </a:prstGeom>
          <a:blipFill>
            <a:blip r:embed="rId3" cstate="print"/>
            <a:stretch>
              <a:fillRect/>
            </a:stretch>
          </a:blip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1200" b="1" i="0">
                <a:solidFill>
                  <a:srgbClr val="003B5A"/>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10/29/2021</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53011" y="1956145"/>
            <a:ext cx="113976" cy="152176"/>
          </a:xfrm>
          <a:prstGeom prst="rect">
            <a:avLst/>
          </a:prstGeom>
          <a:blipFill>
            <a:blip r:embed="rId2" cstate="print"/>
            <a:stretch>
              <a:fillRect/>
            </a:stretch>
          </a:blipFill>
        </p:spPr>
        <p:txBody>
          <a:bodyPr wrap="square" lIns="0" tIns="0" rIns="0" bIns="0" rtlCol="0"/>
          <a:lstStyle/>
          <a:p>
            <a:endParaRPr dirty="0"/>
          </a:p>
        </p:txBody>
      </p:sp>
      <p:sp>
        <p:nvSpPr>
          <p:cNvPr id="17" name="bk object 17"/>
          <p:cNvSpPr/>
          <p:nvPr/>
        </p:nvSpPr>
        <p:spPr>
          <a:xfrm>
            <a:off x="734015" y="2217879"/>
            <a:ext cx="151968" cy="152176"/>
          </a:xfrm>
          <a:prstGeom prst="rect">
            <a:avLst/>
          </a:prstGeom>
          <a:blipFill>
            <a:blip r:embed="rId3" cstate="print"/>
            <a:stretch>
              <a:fillRect/>
            </a:stretch>
          </a:blipFill>
        </p:spPr>
        <p:txBody>
          <a:bodyPr wrap="square" lIns="0" tIns="0" rIns="0" bIns="0" rtlCol="0"/>
          <a:lstStyle/>
          <a:p>
            <a:endParaRPr dirty="0"/>
          </a:p>
        </p:txBody>
      </p:sp>
      <p:sp>
        <p:nvSpPr>
          <p:cNvPr id="18" name="bk object 18"/>
          <p:cNvSpPr/>
          <p:nvPr/>
        </p:nvSpPr>
        <p:spPr>
          <a:xfrm>
            <a:off x="734015" y="2459864"/>
            <a:ext cx="151961" cy="152176"/>
          </a:xfrm>
          <a:prstGeom prst="rect">
            <a:avLst/>
          </a:prstGeom>
          <a:blipFill>
            <a:blip r:embed="rId4" cstate="print"/>
            <a:stretch>
              <a:fillRect/>
            </a:stretch>
          </a:blipFill>
        </p:spPr>
        <p:txBody>
          <a:bodyPr wrap="square" lIns="0" tIns="0" rIns="0" bIns="0" rtlCol="0"/>
          <a:lstStyle/>
          <a:p>
            <a:endParaRPr dirty="0"/>
          </a:p>
        </p:txBody>
      </p:sp>
      <p:sp>
        <p:nvSpPr>
          <p:cNvPr id="19" name="bk object 19"/>
          <p:cNvSpPr/>
          <p:nvPr/>
        </p:nvSpPr>
        <p:spPr>
          <a:xfrm>
            <a:off x="3133711" y="2790248"/>
            <a:ext cx="121265" cy="152176"/>
          </a:xfrm>
          <a:prstGeom prst="rect">
            <a:avLst/>
          </a:prstGeom>
          <a:blipFill>
            <a:blip r:embed="rId5" cstate="print"/>
            <a:stretch>
              <a:fillRect/>
            </a:stretch>
          </a:blipFill>
        </p:spPr>
        <p:txBody>
          <a:bodyPr wrap="square" lIns="0" tIns="0" rIns="0" bIns="0" rtlCol="0"/>
          <a:lstStyle/>
          <a:p>
            <a:endParaRPr dirty="0"/>
          </a:p>
        </p:txBody>
      </p:sp>
      <p:sp>
        <p:nvSpPr>
          <p:cNvPr id="20" name="bk object 20"/>
          <p:cNvSpPr/>
          <p:nvPr/>
        </p:nvSpPr>
        <p:spPr>
          <a:xfrm>
            <a:off x="3118256" y="2541852"/>
            <a:ext cx="152176" cy="145043"/>
          </a:xfrm>
          <a:prstGeom prst="rect">
            <a:avLst/>
          </a:prstGeom>
          <a:blipFill>
            <a:blip r:embed="rId6" cstate="print"/>
            <a:stretch>
              <a:fillRect/>
            </a:stretch>
          </a:blipFill>
        </p:spPr>
        <p:txBody>
          <a:bodyPr wrap="square" lIns="0" tIns="0" rIns="0" bIns="0" rtlCol="0"/>
          <a:lstStyle/>
          <a:p>
            <a:endParaRPr dirty="0"/>
          </a:p>
        </p:txBody>
      </p:sp>
      <p:sp>
        <p:nvSpPr>
          <p:cNvPr id="21" name="bk object 21"/>
          <p:cNvSpPr/>
          <p:nvPr/>
        </p:nvSpPr>
        <p:spPr>
          <a:xfrm>
            <a:off x="3118256" y="2286533"/>
            <a:ext cx="152176" cy="151955"/>
          </a:xfrm>
          <a:prstGeom prst="rect">
            <a:avLst/>
          </a:prstGeom>
          <a:blipFill>
            <a:blip r:embed="rId7" cstate="print"/>
            <a:stretch>
              <a:fillRect/>
            </a:stretch>
          </a:blip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1200" b="1" i="0">
                <a:solidFill>
                  <a:srgbClr val="003B5A"/>
                </a:solidFill>
                <a:latin typeface="Arial"/>
                <a:cs typeface="Arial"/>
              </a:defRPr>
            </a:lvl1pPr>
          </a:lstStyle>
          <a:p>
            <a:endParaRPr/>
          </a:p>
        </p:txBody>
      </p:sp>
      <p:sp>
        <p:nvSpPr>
          <p:cNvPr id="3" name="Holder 3"/>
          <p:cNvSpPr>
            <a:spLocks noGrp="1"/>
          </p:cNvSpPr>
          <p:nvPr>
            <p:ph sz="half" idx="2"/>
          </p:nvPr>
        </p:nvSpPr>
        <p:spPr>
          <a:xfrm>
            <a:off x="936166" y="556217"/>
            <a:ext cx="1509395" cy="2083435"/>
          </a:xfrm>
          <a:prstGeom prst="rect">
            <a:avLst/>
          </a:prstGeom>
        </p:spPr>
        <p:txBody>
          <a:bodyPr wrap="square" lIns="0" tIns="0" rIns="0" bIns="0">
            <a:spAutoFit/>
          </a:bodyPr>
          <a:lstStyle>
            <a:lvl1pPr>
              <a:defRPr sz="1200" b="1" i="0">
                <a:solidFill>
                  <a:srgbClr val="003B5A"/>
                </a:solidFill>
                <a:latin typeface="Arial"/>
                <a:cs typeface="Arial"/>
              </a:defRPr>
            </a:lvl1pPr>
          </a:lstStyle>
          <a:p>
            <a:endParaRPr/>
          </a:p>
        </p:txBody>
      </p:sp>
      <p:sp>
        <p:nvSpPr>
          <p:cNvPr id="4" name="Holder 4"/>
          <p:cNvSpPr>
            <a:spLocks noGrp="1"/>
          </p:cNvSpPr>
          <p:nvPr>
            <p:ph sz="half" idx="3"/>
          </p:nvPr>
        </p:nvSpPr>
        <p:spPr>
          <a:xfrm>
            <a:off x="3320451" y="700380"/>
            <a:ext cx="2058035" cy="2262505"/>
          </a:xfrm>
          <a:prstGeom prst="rect">
            <a:avLst/>
          </a:prstGeom>
        </p:spPr>
        <p:txBody>
          <a:bodyPr wrap="square" lIns="0" tIns="0" rIns="0" bIns="0">
            <a:spAutoFit/>
          </a:bodyPr>
          <a:lstStyle>
            <a:lvl1pPr>
              <a:defRPr sz="600" b="1" i="0">
                <a:solidFill>
                  <a:srgbClr val="161A1D"/>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10/29/2021</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200" b="1" i="0">
                <a:solidFill>
                  <a:srgbClr val="003B5A"/>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10/29/2021</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10/29/2021</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288290" y="3017710"/>
            <a:ext cx="1326134" cy="276999"/>
          </a:xfrm>
        </p:spPr>
        <p:txBody>
          <a:bodyPr/>
          <a:lstStyle/>
          <a:p>
            <a:fld id="{98206734-726E-46B9-B3CD-75FDA00F97BD}" type="datetime1">
              <a:rPr lang="ru-RU" smtClean="0"/>
              <a:pPr/>
              <a:t>29.10.2021</a:t>
            </a:fld>
            <a:endParaRPr lang="ru-RU" dirty="0"/>
          </a:p>
        </p:txBody>
      </p:sp>
      <p:sp>
        <p:nvSpPr>
          <p:cNvPr id="3" name="Нижний колонтитул 2"/>
          <p:cNvSpPr>
            <a:spLocks noGrp="1"/>
          </p:cNvSpPr>
          <p:nvPr>
            <p:ph type="ftr" sz="quarter" idx="11"/>
          </p:nvPr>
        </p:nvSpPr>
        <p:spPr>
          <a:xfrm>
            <a:off x="1960372" y="3017710"/>
            <a:ext cx="1845056" cy="276999"/>
          </a:xfrm>
        </p:spPr>
        <p:txBody>
          <a:bodyPr/>
          <a:lstStyle/>
          <a:p>
            <a:endParaRPr lang="ru-RU" dirty="0"/>
          </a:p>
        </p:txBody>
      </p:sp>
      <p:sp>
        <p:nvSpPr>
          <p:cNvPr id="4" name="Номер слайда 3"/>
          <p:cNvSpPr>
            <a:spLocks noGrp="1"/>
          </p:cNvSpPr>
          <p:nvPr>
            <p:ph type="sldNum" sz="quarter" idx="12"/>
          </p:nvPr>
        </p:nvSpPr>
        <p:spPr>
          <a:xfrm>
            <a:off x="4151376" y="3017710"/>
            <a:ext cx="1326134" cy="276999"/>
          </a:xfrm>
        </p:spPr>
        <p:txBody>
          <a:bodyPr/>
          <a:lstStyle/>
          <a:p>
            <a:fld id="{FAA6C436-0D4A-4340-A2B7-930FFE7E96AA}" type="slidenum">
              <a:rPr lang="ru-RU" smtClean="0"/>
              <a:pPr/>
              <a:t>‹#›</a:t>
            </a:fld>
            <a:endParaRPr lang="ru-RU" dirty="0"/>
          </a:p>
        </p:txBody>
      </p:sp>
    </p:spTree>
    <p:extLst>
      <p:ext uri="{BB962C8B-B14F-4D97-AF65-F5344CB8AC3E}">
        <p14:creationId xmlns="" xmlns:p14="http://schemas.microsoft.com/office/powerpoint/2010/main" val="11354364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87374" y="473938"/>
            <a:ext cx="3791051" cy="212725"/>
          </a:xfrm>
          <a:prstGeom prst="rect">
            <a:avLst/>
          </a:prstGeom>
        </p:spPr>
        <p:txBody>
          <a:bodyPr wrap="square" lIns="0" tIns="0" rIns="0" bIns="0">
            <a:spAutoFit/>
          </a:bodyPr>
          <a:lstStyle>
            <a:lvl1pPr>
              <a:defRPr sz="1200" b="1" i="0">
                <a:solidFill>
                  <a:srgbClr val="003B5A"/>
                </a:solidFill>
                <a:latin typeface="Arial"/>
                <a:cs typeface="Arial"/>
              </a:defRPr>
            </a:lvl1pPr>
          </a:lstStyle>
          <a:p>
            <a:endParaRPr/>
          </a:p>
        </p:txBody>
      </p:sp>
      <p:sp>
        <p:nvSpPr>
          <p:cNvPr id="3" name="Holder 3"/>
          <p:cNvSpPr>
            <a:spLocks noGrp="1"/>
          </p:cNvSpPr>
          <p:nvPr>
            <p:ph type="body" idx="1"/>
          </p:nvPr>
        </p:nvSpPr>
        <p:spPr>
          <a:xfrm>
            <a:off x="288290" y="746315"/>
            <a:ext cx="5189220" cy="214160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960372" y="3017710"/>
            <a:ext cx="1845056" cy="162242"/>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288290" y="3017710"/>
            <a:ext cx="1326134" cy="1622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10/29/2021</a:t>
            </a:fld>
            <a:endParaRPr lang="en-US" dirty="0"/>
          </a:p>
        </p:txBody>
      </p:sp>
      <p:sp>
        <p:nvSpPr>
          <p:cNvPr id="6" name="Holder 6"/>
          <p:cNvSpPr>
            <a:spLocks noGrp="1"/>
          </p:cNvSpPr>
          <p:nvPr>
            <p:ph type="sldNum" sz="quarter" idx="7"/>
          </p:nvPr>
        </p:nvSpPr>
        <p:spPr>
          <a:xfrm>
            <a:off x="4151376" y="3017710"/>
            <a:ext cx="1326134" cy="1622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consultantplus://offline/ref=939B29C29A502A16FC028FAD5B437411F8C05F2079E0E37E04F77C018DDC10E52BC902DF74A4FFEF1242DC98158108968AE1E244D0c7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consultantplus://offline/ref=939B29C29A502A16FC028FAD5B437411F8C05F2079E0E37E04F77C018DDC10E52BC902DF74ADAEBB551C85CB50CA059295FDE2401868EA6ED1cFM"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p:nvPr/>
        </p:nvSpPr>
        <p:spPr>
          <a:xfrm>
            <a:off x="0" y="2917825"/>
            <a:ext cx="5752465" cy="0"/>
          </a:xfrm>
          <a:custGeom>
            <a:avLst/>
            <a:gdLst/>
            <a:ahLst/>
            <a:cxnLst/>
            <a:rect l="l" t="t" r="r" b="b"/>
            <a:pathLst>
              <a:path w="5752465">
                <a:moveTo>
                  <a:pt x="0" y="0"/>
                </a:moveTo>
                <a:lnTo>
                  <a:pt x="5751940" y="0"/>
                </a:lnTo>
              </a:path>
            </a:pathLst>
          </a:custGeom>
          <a:ln w="9525">
            <a:solidFill>
              <a:srgbClr val="003B59"/>
            </a:solidFill>
          </a:ln>
        </p:spPr>
        <p:txBody>
          <a:bodyPr wrap="square" lIns="0" tIns="0" rIns="0" bIns="0" rtlCol="0"/>
          <a:lstStyle/>
          <a:p>
            <a:endParaRPr dirty="0"/>
          </a:p>
        </p:txBody>
      </p:sp>
      <p:sp>
        <p:nvSpPr>
          <p:cNvPr id="9" name="object 9"/>
          <p:cNvSpPr/>
          <p:nvPr/>
        </p:nvSpPr>
        <p:spPr>
          <a:xfrm>
            <a:off x="4519472" y="207610"/>
            <a:ext cx="1240523" cy="2752568"/>
          </a:xfrm>
          <a:prstGeom prst="rect">
            <a:avLst/>
          </a:prstGeom>
          <a:blipFill>
            <a:blip r:embed="rId2" cstate="print"/>
            <a:stretch>
              <a:fillRect/>
            </a:stretch>
          </a:blipFill>
        </p:spPr>
        <p:txBody>
          <a:bodyPr wrap="square" lIns="0" tIns="0" rIns="0" bIns="0" rtlCol="0"/>
          <a:lstStyle/>
          <a:p>
            <a:endParaRPr dirty="0"/>
          </a:p>
        </p:txBody>
      </p:sp>
      <p:sp>
        <p:nvSpPr>
          <p:cNvPr id="15" name="TextBox 14"/>
          <p:cNvSpPr txBox="1"/>
          <p:nvPr/>
        </p:nvSpPr>
        <p:spPr>
          <a:xfrm>
            <a:off x="139700" y="2021103"/>
            <a:ext cx="5158756" cy="615553"/>
          </a:xfrm>
          <a:prstGeom prst="rect">
            <a:avLst/>
          </a:prstGeom>
          <a:noFill/>
        </p:spPr>
        <p:txBody>
          <a:bodyPr wrap="square" rtlCol="0">
            <a:spAutoFit/>
          </a:bodyPr>
          <a:lstStyle/>
          <a:p>
            <a:endParaRPr lang="ru-RU" sz="900" dirty="0" smtClean="0">
              <a:solidFill>
                <a:srgbClr val="11437F"/>
              </a:solidFill>
            </a:endParaRPr>
          </a:p>
          <a:p>
            <a:endParaRPr lang="ru-RU" sz="900" dirty="0">
              <a:solidFill>
                <a:srgbClr val="11437F"/>
              </a:solidFill>
            </a:endParaRPr>
          </a:p>
          <a:p>
            <a:r>
              <a:rPr lang="ru-RU" sz="900" dirty="0" err="1" smtClean="0">
                <a:solidFill>
                  <a:srgbClr val="11437F"/>
                </a:solidFill>
              </a:rPr>
              <a:t>Шамордина</a:t>
            </a:r>
            <a:r>
              <a:rPr lang="ru-RU" sz="900" dirty="0" smtClean="0">
                <a:solidFill>
                  <a:srgbClr val="11437F"/>
                </a:solidFill>
              </a:rPr>
              <a:t> Светлана Владимировна</a:t>
            </a:r>
          </a:p>
          <a:p>
            <a:r>
              <a:rPr lang="ru-RU" sz="700" b="1" dirty="0" smtClean="0">
                <a:solidFill>
                  <a:srgbClr val="11437F"/>
                </a:solidFill>
              </a:rPr>
              <a:t>Заместитель начальника Отдела  бюджетного учета и отчетности по операциям бюджетов</a:t>
            </a:r>
            <a:endParaRPr lang="ru-RU" sz="700" b="1" dirty="0">
              <a:solidFill>
                <a:srgbClr val="11437F"/>
              </a:solidFill>
            </a:endParaRPr>
          </a:p>
        </p:txBody>
      </p:sp>
      <p:sp>
        <p:nvSpPr>
          <p:cNvPr id="14" name="object 2"/>
          <p:cNvSpPr/>
          <p:nvPr/>
        </p:nvSpPr>
        <p:spPr>
          <a:xfrm flipV="1">
            <a:off x="0" y="250825"/>
            <a:ext cx="4416425" cy="177168"/>
          </a:xfrm>
          <a:custGeom>
            <a:avLst/>
            <a:gdLst/>
            <a:ahLst/>
            <a:cxnLst/>
            <a:rect l="l" t="t" r="r" b="b"/>
            <a:pathLst>
              <a:path w="4416425">
                <a:moveTo>
                  <a:pt x="0" y="0"/>
                </a:moveTo>
                <a:lnTo>
                  <a:pt x="4415994" y="0"/>
                </a:lnTo>
              </a:path>
            </a:pathLst>
          </a:custGeom>
          <a:ln w="12700">
            <a:solidFill>
              <a:schemeClr val="bg1">
                <a:lumMod val="85000"/>
              </a:schemeClr>
            </a:solidFill>
          </a:ln>
        </p:spPr>
        <p:txBody>
          <a:bodyPr wrap="square" lIns="0" tIns="0" rIns="0" bIns="0" rtlCol="0"/>
          <a:lstStyle/>
          <a:p>
            <a:endParaRPr dirty="0"/>
          </a:p>
        </p:txBody>
      </p:sp>
      <p:sp>
        <p:nvSpPr>
          <p:cNvPr id="13" name="object 7"/>
          <p:cNvSpPr/>
          <p:nvPr/>
        </p:nvSpPr>
        <p:spPr>
          <a:xfrm>
            <a:off x="356877" y="735104"/>
            <a:ext cx="4724401" cy="1094373"/>
          </a:xfrm>
          <a:custGeom>
            <a:avLst/>
            <a:gdLst/>
            <a:ahLst/>
            <a:cxnLst/>
            <a:rect l="l" t="t" r="r" b="b"/>
            <a:pathLst>
              <a:path w="4416425" h="944880">
                <a:moveTo>
                  <a:pt x="4247391" y="0"/>
                </a:moveTo>
                <a:lnTo>
                  <a:pt x="66475" y="0"/>
                </a:lnTo>
                <a:lnTo>
                  <a:pt x="33856" y="128"/>
                </a:lnTo>
                <a:lnTo>
                  <a:pt x="7998" y="1031"/>
                </a:lnTo>
                <a:lnTo>
                  <a:pt x="0" y="1941"/>
                </a:lnTo>
                <a:lnTo>
                  <a:pt x="0" y="942688"/>
                </a:lnTo>
                <a:lnTo>
                  <a:pt x="7904" y="943592"/>
                </a:lnTo>
                <a:lnTo>
                  <a:pt x="33540" y="944496"/>
                </a:lnTo>
                <a:lnTo>
                  <a:pt x="65726" y="944626"/>
                </a:lnTo>
                <a:lnTo>
                  <a:pt x="4246642" y="944626"/>
                </a:lnTo>
                <a:lnTo>
                  <a:pt x="4305126" y="943592"/>
                </a:lnTo>
                <a:lnTo>
                  <a:pt x="4346350" y="936358"/>
                </a:lnTo>
                <a:lnTo>
                  <a:pt x="4383840" y="912479"/>
                </a:lnTo>
                <a:lnTo>
                  <a:pt x="4407729" y="874979"/>
                </a:lnTo>
                <a:lnTo>
                  <a:pt x="4414963" y="833855"/>
                </a:lnTo>
                <a:lnTo>
                  <a:pt x="4415997" y="776033"/>
                </a:lnTo>
                <a:lnTo>
                  <a:pt x="4415997" y="169341"/>
                </a:lnTo>
                <a:lnTo>
                  <a:pt x="4414963" y="110864"/>
                </a:lnTo>
                <a:lnTo>
                  <a:pt x="4407729" y="69646"/>
                </a:lnTo>
                <a:lnTo>
                  <a:pt x="4383840" y="32150"/>
                </a:lnTo>
                <a:lnTo>
                  <a:pt x="4346350" y="8255"/>
                </a:lnTo>
                <a:lnTo>
                  <a:pt x="4305219" y="1031"/>
                </a:lnTo>
                <a:lnTo>
                  <a:pt x="4247391" y="0"/>
                </a:lnTo>
                <a:close/>
              </a:path>
            </a:pathLst>
          </a:custGeom>
          <a:solidFill>
            <a:schemeClr val="tx2">
              <a:lumMod val="60000"/>
              <a:lumOff val="40000"/>
            </a:schemeClr>
          </a:solidFill>
        </p:spPr>
        <p:style>
          <a:lnRef idx="3">
            <a:schemeClr val="lt1"/>
          </a:lnRef>
          <a:fillRef idx="1">
            <a:schemeClr val="accent3"/>
          </a:fillRef>
          <a:effectRef idx="1">
            <a:schemeClr val="accent3"/>
          </a:effectRef>
          <a:fontRef idx="minor">
            <a:schemeClr val="lt1"/>
          </a:fontRef>
        </p:style>
        <p:txBody>
          <a:bodyPr wrap="square" lIns="0" tIns="0" rIns="0" bIns="0" rtlCol="0"/>
          <a:lstStyle/>
          <a:p>
            <a:pPr algn="ctr"/>
            <a:r>
              <a:rPr lang="ru-RU" sz="800" b="1" dirty="0" smtClean="0"/>
              <a:t>       </a:t>
            </a:r>
          </a:p>
          <a:p>
            <a:pPr algn="ctr"/>
            <a:r>
              <a:rPr lang="ru-RU" sz="2000" dirty="0" smtClean="0">
                <a:solidFill>
                  <a:schemeClr val="accent1">
                    <a:lumMod val="20000"/>
                    <a:lumOff val="80000"/>
                  </a:schemeClr>
                </a:solidFill>
                <a:effectLst>
                  <a:outerShdw blurRad="38100" dist="38100" dir="2700000" algn="tl">
                    <a:srgbClr val="000000">
                      <a:alpha val="43137"/>
                    </a:srgbClr>
                  </a:outerShdw>
                </a:effectLst>
              </a:rPr>
              <a:t>Федеральный стандарт бухгалтерского учета государственных финансов                   «</a:t>
            </a:r>
            <a:r>
              <a:rPr lang="ru-RU"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НЕМАТЕРИАЛЬНЫЕ АКТИВЫ</a:t>
            </a:r>
            <a:r>
              <a:rPr lang="ru-RU" sz="2000" dirty="0" smtClean="0">
                <a:solidFill>
                  <a:schemeClr val="accent1">
                    <a:lumMod val="20000"/>
                    <a:lumOff val="80000"/>
                  </a:schemeClr>
                </a:solidFill>
                <a:effectLst>
                  <a:outerShdw blurRad="38100" dist="38100" dir="2700000" algn="tl">
                    <a:srgbClr val="000000">
                      <a:alpha val="43137"/>
                    </a:srgbClr>
                  </a:outerShdw>
                </a:effectLst>
              </a:rPr>
              <a:t>»</a:t>
            </a:r>
          </a:p>
          <a:p>
            <a:pPr algn="ctr"/>
            <a:endParaRPr lang="ru-RU" sz="2000" dirty="0" smtClean="0">
              <a:solidFill>
                <a:schemeClr val="accent1">
                  <a:lumMod val="40000"/>
                  <a:lumOff val="60000"/>
                </a:schemeClr>
              </a:solidFill>
              <a:effectLst>
                <a:outerShdw blurRad="38100" dist="38100" dir="2700000" algn="tl">
                  <a:srgbClr val="000000">
                    <a:alpha val="43137"/>
                  </a:srgbClr>
                </a:outerShdw>
              </a:effectLst>
            </a:endParaRPr>
          </a:p>
          <a:p>
            <a:pPr algn="ctr"/>
            <a:endParaRPr lang="ru-RU" sz="2000" dirty="0">
              <a:solidFill>
                <a:schemeClr val="accent1">
                  <a:lumMod val="40000"/>
                  <a:lumOff val="60000"/>
                </a:schemeClr>
              </a:solidFill>
              <a:effectLst>
                <a:outerShdw blurRad="38100" dist="38100" dir="2700000" algn="tl">
                  <a:srgbClr val="000000">
                    <a:alpha val="43137"/>
                  </a:srgbClr>
                </a:outerShdw>
              </a:effectLst>
            </a:endParaRPr>
          </a:p>
          <a:p>
            <a:pPr algn="ctr"/>
            <a:endParaRPr lang="ru-RU" sz="800" b="1" dirty="0"/>
          </a:p>
        </p:txBody>
      </p:sp>
      <p:sp>
        <p:nvSpPr>
          <p:cNvPr id="17" name="object 5"/>
          <p:cNvSpPr/>
          <p:nvPr/>
        </p:nvSpPr>
        <p:spPr>
          <a:xfrm>
            <a:off x="90065" y="59214"/>
            <a:ext cx="336550" cy="344011"/>
          </a:xfrm>
          <a:prstGeom prst="rect">
            <a:avLst/>
          </a:prstGeom>
          <a:blipFill>
            <a:blip r:embed="rId3"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75474" y="197667"/>
            <a:ext cx="2586542" cy="246221"/>
          </a:xfrm>
          <a:prstGeom prst="rect">
            <a:avLst/>
          </a:prstGeom>
        </p:spPr>
        <p:txBody>
          <a:bodyPr wrap="none">
            <a:spAutoFit/>
          </a:bodyPr>
          <a:lstStyle/>
          <a:p>
            <a:r>
              <a:rPr lang="ru-RU" altLang="ru-RU" sz="1000" b="1" i="1" cap="all" spc="46" dirty="0" smtClean="0">
                <a:solidFill>
                  <a:schemeClr val="accent1">
                    <a:lumMod val="75000"/>
                  </a:schemeClr>
                </a:solidFill>
                <a:latin typeface="+mj-lt"/>
                <a:cs typeface="Times New Roman" panose="02020603050405020304" pitchFamily="18" charset="0"/>
              </a:rPr>
              <a:t>Уфк  по ульяновской области</a:t>
            </a:r>
            <a:endParaRPr lang="ru-RU" sz="1000" i="1" dirty="0">
              <a:solidFill>
                <a:schemeClr val="accent1">
                  <a:lumMod val="75000"/>
                </a:schemeClr>
              </a:solidFill>
              <a:latin typeface="+mj-lt"/>
              <a:cs typeface="Times New Roman" panose="02020603050405020304" pitchFamily="18" charset="0"/>
            </a:endParaRPr>
          </a:p>
        </p:txBody>
      </p:sp>
      <p:sp>
        <p:nvSpPr>
          <p:cNvPr id="10" name="Прямоугольник 9"/>
          <p:cNvSpPr/>
          <p:nvPr/>
        </p:nvSpPr>
        <p:spPr>
          <a:xfrm rot="10800000" flipV="1">
            <a:off x="139700" y="3146425"/>
            <a:ext cx="136564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bg1">
                    <a:lumMod val="65000"/>
                  </a:schemeClr>
                </a:solidFill>
              </a:rPr>
              <a:t>www.roskazna.ru</a:t>
            </a:r>
            <a:endParaRPr lang="ru-RU" sz="900" dirty="0" smtClean="0">
              <a:solidFill>
                <a:schemeClr val="bg1">
                  <a:lumMod val="65000"/>
                </a:schemeClr>
              </a:solidFill>
            </a:endParaRPr>
          </a:p>
          <a:p>
            <a:pPr algn="ctr"/>
            <a:endParaRPr lang="ru-RU" sz="900" dirty="0"/>
          </a:p>
        </p:txBody>
      </p:sp>
      <p:sp>
        <p:nvSpPr>
          <p:cNvPr id="12" name="Прямоугольник 11"/>
          <p:cNvSpPr/>
          <p:nvPr/>
        </p:nvSpPr>
        <p:spPr>
          <a:xfrm>
            <a:off x="3797300" y="3110831"/>
            <a:ext cx="22098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chemeClr val="bg1">
                    <a:lumMod val="65000"/>
                  </a:schemeClr>
                </a:solidFill>
              </a:rPr>
              <a:t> г. Ульяновск , август 2021 год</a:t>
            </a:r>
          </a:p>
          <a:p>
            <a:pPr algn="ctr"/>
            <a:endParaRPr lang="ru-RU" sz="9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p:cNvSpPr txBox="1"/>
          <p:nvPr/>
        </p:nvSpPr>
        <p:spPr>
          <a:xfrm>
            <a:off x="5305385" y="2994025"/>
            <a:ext cx="444500" cy="246221"/>
          </a:xfrm>
          <a:prstGeom prst="rect">
            <a:avLst/>
          </a:prstGeom>
          <a:noFill/>
        </p:spPr>
        <p:txBody>
          <a:bodyPr wrap="square" rtlCol="0">
            <a:spAutoFit/>
          </a:bodyPr>
          <a:lstStyle/>
          <a:p>
            <a:pPr algn="r"/>
            <a:r>
              <a:rPr lang="en-US" sz="1000" b="1" dirty="0" smtClean="0"/>
              <a:t>10</a:t>
            </a:r>
            <a:endParaRPr lang="ru-RU" sz="1000" b="1" dirty="0"/>
          </a:p>
        </p:txBody>
      </p:sp>
      <p:sp>
        <p:nvSpPr>
          <p:cNvPr id="26" name="object 2"/>
          <p:cNvSpPr/>
          <p:nvPr/>
        </p:nvSpPr>
        <p:spPr>
          <a:xfrm flipV="1">
            <a:off x="0" y="250825"/>
            <a:ext cx="5765800" cy="177168"/>
          </a:xfrm>
          <a:custGeom>
            <a:avLst/>
            <a:gdLst/>
            <a:ahLst/>
            <a:cxnLst/>
            <a:rect l="l" t="t" r="r" b="b"/>
            <a:pathLst>
              <a:path w="4416425">
                <a:moveTo>
                  <a:pt x="0" y="0"/>
                </a:moveTo>
                <a:lnTo>
                  <a:pt x="4415994" y="0"/>
                </a:lnTo>
              </a:path>
            </a:pathLst>
          </a:custGeom>
          <a:ln w="12700">
            <a:solidFill>
              <a:schemeClr val="bg1">
                <a:lumMod val="85000"/>
              </a:schemeClr>
            </a:solidFill>
          </a:ln>
        </p:spPr>
        <p:txBody>
          <a:bodyPr wrap="square" lIns="0" tIns="0" rIns="0" bIns="0" rtlCol="0"/>
          <a:lstStyle/>
          <a:p>
            <a:endParaRPr dirty="0"/>
          </a:p>
        </p:txBody>
      </p:sp>
      <p:sp>
        <p:nvSpPr>
          <p:cNvPr id="17" name="object 5"/>
          <p:cNvSpPr/>
          <p:nvPr/>
        </p:nvSpPr>
        <p:spPr>
          <a:xfrm>
            <a:off x="139700" y="53333"/>
            <a:ext cx="336550" cy="344011"/>
          </a:xfrm>
          <a:prstGeom prst="rect">
            <a:avLst/>
          </a:prstGeom>
          <a:blipFill>
            <a:blip r:embed="rId2"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20700" y="98425"/>
            <a:ext cx="3803650" cy="246221"/>
          </a:xfrm>
          <a:prstGeom prst="rect">
            <a:avLst/>
          </a:prstGeom>
        </p:spPr>
        <p:txBody>
          <a:bodyPr wrap="square">
            <a:spAutoFit/>
          </a:bodyPr>
          <a:lstStyle/>
          <a:p>
            <a:r>
              <a:rPr lang="ru-RU" altLang="ru-RU" sz="1000" b="1" i="1" cap="all" spc="46" dirty="0">
                <a:solidFill>
                  <a:schemeClr val="accent1">
                    <a:lumMod val="75000"/>
                  </a:schemeClr>
                </a:solidFill>
                <a:cs typeface="Times New Roman" panose="02020603050405020304" pitchFamily="18" charset="0"/>
              </a:rPr>
              <a:t>Уфк  по ульяновской области</a:t>
            </a:r>
            <a:endParaRPr lang="ru-RU" sz="1000" i="1" dirty="0">
              <a:solidFill>
                <a:schemeClr val="accent1">
                  <a:lumMod val="75000"/>
                </a:schemeClr>
              </a:solidFill>
              <a:cs typeface="Times New Roman" panose="02020603050405020304" pitchFamily="18" charset="0"/>
            </a:endParaRPr>
          </a:p>
        </p:txBody>
      </p:sp>
      <p:sp>
        <p:nvSpPr>
          <p:cNvPr id="8" name="TextBox 7"/>
          <p:cNvSpPr txBox="1"/>
          <p:nvPr/>
        </p:nvSpPr>
        <p:spPr>
          <a:xfrm>
            <a:off x="215900" y="479426"/>
            <a:ext cx="5410200" cy="338554"/>
          </a:xfrm>
          <a:prstGeom prst="rect">
            <a:avLst/>
          </a:prstGeom>
          <a:noFill/>
        </p:spPr>
        <p:txBody>
          <a:bodyPr wrap="square" rtlCol="0">
            <a:spAutoFit/>
          </a:bodyPr>
          <a:lstStyle/>
          <a:p>
            <a:pPr algn="just"/>
            <a:r>
              <a:rPr lang="ru-RU" sz="800" dirty="0" smtClean="0"/>
              <a:t>  </a:t>
            </a:r>
          </a:p>
          <a:p>
            <a:pPr algn="just"/>
            <a:r>
              <a:rPr lang="ru-RU" sz="800" dirty="0" smtClean="0"/>
              <a:t>                    </a:t>
            </a:r>
            <a:endParaRPr lang="en-US" sz="800" dirty="0" smtClean="0"/>
          </a:p>
        </p:txBody>
      </p:sp>
      <p:sp>
        <p:nvSpPr>
          <p:cNvPr id="7" name="Скругленный прямоугольник 6"/>
          <p:cNvSpPr/>
          <p:nvPr/>
        </p:nvSpPr>
        <p:spPr>
          <a:xfrm rot="10800000" flipH="1" flipV="1">
            <a:off x="3078476" y="0"/>
            <a:ext cx="2687324" cy="479425"/>
          </a:xfrm>
          <a:prstGeom prst="roundRect">
            <a:avLst/>
          </a:prstGeom>
          <a:solidFill>
            <a:schemeClr val="bg1"/>
          </a:solidFill>
          <a:ln w="19050">
            <a:solidFill>
              <a:srgbClr val="1143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b="1" dirty="0" smtClean="0">
              <a:solidFill>
                <a:schemeClr val="tx1"/>
              </a:solidFill>
            </a:endParaRPr>
          </a:p>
          <a:p>
            <a:pPr algn="ctr"/>
            <a:r>
              <a:rPr lang="ru-RU" sz="900" b="1" dirty="0" smtClean="0">
                <a:solidFill>
                  <a:schemeClr val="accent1"/>
                </a:solidFill>
                <a:effectLst>
                  <a:outerShdw blurRad="38100" dist="38100" dir="2700000" algn="tl">
                    <a:srgbClr val="000000">
                      <a:alpha val="43137"/>
                    </a:srgbClr>
                  </a:outerShdw>
                </a:effectLst>
              </a:rPr>
              <a:t>Объекты нематериальных активов, созданные</a:t>
            </a:r>
          </a:p>
          <a:p>
            <a:pPr algn="ctr"/>
            <a:r>
              <a:rPr lang="ru-RU" sz="900" b="1" dirty="0" smtClean="0">
                <a:solidFill>
                  <a:schemeClr val="accent1"/>
                </a:solidFill>
                <a:effectLst>
                  <a:outerShdw blurRad="38100" dist="38100" dir="2700000" algn="tl">
                    <a:srgbClr val="000000">
                      <a:alpha val="43137"/>
                    </a:srgbClr>
                  </a:outerShdw>
                </a:effectLst>
              </a:rPr>
              <a:t>собственными силами</a:t>
            </a:r>
          </a:p>
          <a:p>
            <a:r>
              <a:rPr lang="ru-RU" sz="900" dirty="0" smtClean="0">
                <a:solidFill>
                  <a:schemeClr val="tx1"/>
                </a:solidFill>
              </a:rPr>
              <a:t> </a:t>
            </a:r>
            <a:endParaRPr lang="ru-RU" sz="900" dirty="0">
              <a:solidFill>
                <a:schemeClr val="tx1"/>
              </a:solidFill>
            </a:endParaRPr>
          </a:p>
        </p:txBody>
      </p:sp>
      <p:sp>
        <p:nvSpPr>
          <p:cNvPr id="3" name="Прямоугольник 2"/>
          <p:cNvSpPr/>
          <p:nvPr/>
        </p:nvSpPr>
        <p:spPr>
          <a:xfrm>
            <a:off x="177800" y="479425"/>
            <a:ext cx="5486400" cy="707886"/>
          </a:xfrm>
          <a:prstGeom prst="rect">
            <a:avLst/>
          </a:prstGeom>
        </p:spPr>
        <p:txBody>
          <a:bodyPr wrap="square">
            <a:spAutoFit/>
          </a:bodyPr>
          <a:lstStyle/>
          <a:p>
            <a:r>
              <a:rPr lang="ru-RU" sz="800" dirty="0" smtClean="0"/>
              <a:t>Объект, являющийся результатом научных исследований (научно-исследовательских разработок), а также опытно-конструкторских и технологических разработок, проводимых собственными силами субъекта учета, подлежит признанию в качестве вложений в объекты нематериальных активов при соблюдении следующих условий, являющихся критериями признания нематериальных активов:</a:t>
            </a:r>
          </a:p>
          <a:p>
            <a:pPr indent="342900" algn="just">
              <a:spcAft>
                <a:spcPts val="0"/>
              </a:spcAft>
            </a:pPr>
            <a:endParaRPr lang="ru-RU" sz="800" dirty="0">
              <a:ea typeface="Times New Roman" panose="02020603050405020304" pitchFamily="18" charset="0"/>
              <a:cs typeface="Calibri" panose="020F0502020204030204" pitchFamily="34" charset="0"/>
            </a:endParaRPr>
          </a:p>
        </p:txBody>
      </p:sp>
      <p:sp>
        <p:nvSpPr>
          <p:cNvPr id="12" name="Прямоугольник 11"/>
          <p:cNvSpPr/>
          <p:nvPr/>
        </p:nvSpPr>
        <p:spPr>
          <a:xfrm>
            <a:off x="596900" y="1089025"/>
            <a:ext cx="4724400" cy="338554"/>
          </a:xfrm>
          <a:prstGeom prst="rect">
            <a:avLst/>
          </a:prstGeom>
        </p:spPr>
        <p:txBody>
          <a:bodyPr wrap="square">
            <a:spAutoFit/>
          </a:bodyPr>
          <a:lstStyle/>
          <a:p>
            <a:r>
              <a:rPr lang="ru-RU" sz="800" dirty="0"/>
              <a:t>- учета </a:t>
            </a:r>
            <a:r>
              <a:rPr lang="ru-RU" sz="800" dirty="0" smtClean="0"/>
              <a:t>намерен и имеет возможность (техническую и финансовую) завершить создание объекта нематериального актива, а также возможность его использовать;</a:t>
            </a:r>
            <a:endParaRPr lang="ru-RU" sz="800" dirty="0"/>
          </a:p>
        </p:txBody>
      </p:sp>
      <p:sp>
        <p:nvSpPr>
          <p:cNvPr id="13" name="Прямоугольник 12"/>
          <p:cNvSpPr/>
          <p:nvPr/>
        </p:nvSpPr>
        <p:spPr>
          <a:xfrm>
            <a:off x="596900" y="1546225"/>
            <a:ext cx="4572000" cy="461665"/>
          </a:xfrm>
          <a:prstGeom prst="rect">
            <a:avLst/>
          </a:prstGeom>
        </p:spPr>
        <p:txBody>
          <a:bodyPr wrap="square">
            <a:spAutoFit/>
          </a:bodyPr>
          <a:lstStyle/>
          <a:p>
            <a:r>
              <a:rPr lang="ru-RU" sz="800" dirty="0"/>
              <a:t>- получение </a:t>
            </a:r>
            <a:r>
              <a:rPr lang="ru-RU" sz="800" dirty="0" smtClean="0"/>
              <a:t>будущих экономических выгод или полезного потенциала от использования объекта нематериальных активов, создаваемого собственными силами субъекта учета, документально обосновано;</a:t>
            </a:r>
            <a:endParaRPr lang="ru-RU" sz="800" dirty="0"/>
          </a:p>
        </p:txBody>
      </p:sp>
      <p:sp>
        <p:nvSpPr>
          <p:cNvPr id="14" name="Прямоугольник 13"/>
          <p:cNvSpPr/>
          <p:nvPr/>
        </p:nvSpPr>
        <p:spPr>
          <a:xfrm>
            <a:off x="596900" y="2079625"/>
            <a:ext cx="4419600" cy="338554"/>
          </a:xfrm>
          <a:prstGeom prst="rect">
            <a:avLst/>
          </a:prstGeom>
        </p:spPr>
        <p:txBody>
          <a:bodyPr wrap="square">
            <a:spAutoFit/>
          </a:bodyPr>
          <a:lstStyle/>
          <a:p>
            <a:r>
              <a:rPr lang="ru-RU" sz="800" dirty="0"/>
              <a:t>- возможно </a:t>
            </a:r>
            <a:r>
              <a:rPr lang="ru-RU" sz="800" dirty="0" smtClean="0"/>
              <a:t>надежно оценить затраты, относящиеся к объекту нематериальных активов, понесенные в процессе его разработки.</a:t>
            </a:r>
            <a:endParaRPr lang="ru-RU" sz="800" dirty="0"/>
          </a:p>
        </p:txBody>
      </p:sp>
    </p:spTree>
    <p:extLst>
      <p:ext uri="{BB962C8B-B14F-4D97-AF65-F5344CB8AC3E}">
        <p14:creationId xmlns="" xmlns:p14="http://schemas.microsoft.com/office/powerpoint/2010/main" val="1838411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p:cNvSpPr txBox="1"/>
          <p:nvPr/>
        </p:nvSpPr>
        <p:spPr>
          <a:xfrm>
            <a:off x="5305385" y="2994025"/>
            <a:ext cx="444500" cy="246221"/>
          </a:xfrm>
          <a:prstGeom prst="rect">
            <a:avLst/>
          </a:prstGeom>
          <a:noFill/>
        </p:spPr>
        <p:txBody>
          <a:bodyPr wrap="square" rtlCol="0">
            <a:spAutoFit/>
          </a:bodyPr>
          <a:lstStyle/>
          <a:p>
            <a:pPr algn="r"/>
            <a:r>
              <a:rPr lang="en-US" sz="1000" b="1" dirty="0" smtClean="0"/>
              <a:t>11</a:t>
            </a:r>
            <a:endParaRPr lang="ru-RU" sz="1000" b="1" dirty="0"/>
          </a:p>
        </p:txBody>
      </p:sp>
      <p:sp>
        <p:nvSpPr>
          <p:cNvPr id="26" name="object 2"/>
          <p:cNvSpPr/>
          <p:nvPr/>
        </p:nvSpPr>
        <p:spPr>
          <a:xfrm flipV="1">
            <a:off x="0" y="250825"/>
            <a:ext cx="5765800" cy="177168"/>
          </a:xfrm>
          <a:custGeom>
            <a:avLst/>
            <a:gdLst/>
            <a:ahLst/>
            <a:cxnLst/>
            <a:rect l="l" t="t" r="r" b="b"/>
            <a:pathLst>
              <a:path w="4416425">
                <a:moveTo>
                  <a:pt x="0" y="0"/>
                </a:moveTo>
                <a:lnTo>
                  <a:pt x="4415994" y="0"/>
                </a:lnTo>
              </a:path>
            </a:pathLst>
          </a:custGeom>
          <a:ln w="12700">
            <a:solidFill>
              <a:schemeClr val="bg1">
                <a:lumMod val="85000"/>
              </a:schemeClr>
            </a:solidFill>
          </a:ln>
        </p:spPr>
        <p:txBody>
          <a:bodyPr wrap="square" lIns="0" tIns="0" rIns="0" bIns="0" rtlCol="0"/>
          <a:lstStyle/>
          <a:p>
            <a:endParaRPr dirty="0"/>
          </a:p>
        </p:txBody>
      </p:sp>
      <p:sp>
        <p:nvSpPr>
          <p:cNvPr id="17" name="object 5"/>
          <p:cNvSpPr/>
          <p:nvPr/>
        </p:nvSpPr>
        <p:spPr>
          <a:xfrm>
            <a:off x="139700" y="53333"/>
            <a:ext cx="336550" cy="344011"/>
          </a:xfrm>
          <a:prstGeom prst="rect">
            <a:avLst/>
          </a:prstGeom>
          <a:blipFill>
            <a:blip r:embed="rId2"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20700" y="98425"/>
            <a:ext cx="3803650" cy="246221"/>
          </a:xfrm>
          <a:prstGeom prst="rect">
            <a:avLst/>
          </a:prstGeom>
        </p:spPr>
        <p:txBody>
          <a:bodyPr wrap="square">
            <a:spAutoFit/>
          </a:bodyPr>
          <a:lstStyle/>
          <a:p>
            <a:r>
              <a:rPr lang="ru-RU" altLang="ru-RU" sz="1000" b="1" i="1" cap="all" spc="46" dirty="0">
                <a:solidFill>
                  <a:schemeClr val="accent1">
                    <a:lumMod val="75000"/>
                  </a:schemeClr>
                </a:solidFill>
                <a:cs typeface="Times New Roman" panose="02020603050405020304" pitchFamily="18" charset="0"/>
              </a:rPr>
              <a:t>Уфк  по ульяновской области</a:t>
            </a:r>
            <a:endParaRPr lang="ru-RU" sz="1000" i="1" dirty="0">
              <a:solidFill>
                <a:schemeClr val="accent1">
                  <a:lumMod val="75000"/>
                </a:schemeClr>
              </a:solidFill>
              <a:cs typeface="Times New Roman" panose="02020603050405020304" pitchFamily="18" charset="0"/>
            </a:endParaRPr>
          </a:p>
        </p:txBody>
      </p:sp>
      <p:sp>
        <p:nvSpPr>
          <p:cNvPr id="8" name="TextBox 7"/>
          <p:cNvSpPr txBox="1"/>
          <p:nvPr/>
        </p:nvSpPr>
        <p:spPr>
          <a:xfrm>
            <a:off x="215900" y="479426"/>
            <a:ext cx="5410200" cy="338554"/>
          </a:xfrm>
          <a:prstGeom prst="rect">
            <a:avLst/>
          </a:prstGeom>
          <a:noFill/>
        </p:spPr>
        <p:txBody>
          <a:bodyPr wrap="square" rtlCol="0">
            <a:spAutoFit/>
          </a:bodyPr>
          <a:lstStyle/>
          <a:p>
            <a:pPr algn="just"/>
            <a:r>
              <a:rPr lang="ru-RU" sz="800" dirty="0" smtClean="0"/>
              <a:t>  </a:t>
            </a:r>
          </a:p>
          <a:p>
            <a:pPr algn="just"/>
            <a:r>
              <a:rPr lang="ru-RU" sz="800" dirty="0" smtClean="0"/>
              <a:t>                    </a:t>
            </a:r>
            <a:endParaRPr lang="en-US" sz="800" dirty="0" smtClean="0"/>
          </a:p>
        </p:txBody>
      </p:sp>
      <p:sp>
        <p:nvSpPr>
          <p:cNvPr id="7" name="Скругленный прямоугольник 6"/>
          <p:cNvSpPr/>
          <p:nvPr/>
        </p:nvSpPr>
        <p:spPr>
          <a:xfrm rot="10800000" flipH="1" flipV="1">
            <a:off x="3078476" y="0"/>
            <a:ext cx="2687324" cy="479425"/>
          </a:xfrm>
          <a:prstGeom prst="roundRect">
            <a:avLst/>
          </a:prstGeom>
          <a:solidFill>
            <a:schemeClr val="bg1"/>
          </a:solidFill>
          <a:ln w="19050">
            <a:solidFill>
              <a:srgbClr val="1143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b="1" dirty="0" smtClean="0">
              <a:solidFill>
                <a:schemeClr val="tx1"/>
              </a:solidFill>
            </a:endParaRPr>
          </a:p>
          <a:p>
            <a:endParaRPr lang="en-US" sz="900" b="1" dirty="0" smtClean="0">
              <a:solidFill>
                <a:schemeClr val="tx1"/>
              </a:solidFill>
            </a:endParaRPr>
          </a:p>
          <a:p>
            <a:r>
              <a:rPr lang="ru-RU" sz="900" b="1" dirty="0" smtClean="0">
                <a:solidFill>
                  <a:schemeClr val="tx2"/>
                </a:solidFill>
                <a:effectLst>
                  <a:outerShdw blurRad="38100" dist="38100" dir="2700000" algn="tl">
                    <a:srgbClr val="000000">
                      <a:alpha val="43137"/>
                    </a:srgbClr>
                  </a:outerShdw>
                </a:effectLst>
                <a:latin typeface="Arial (Заголовки)"/>
              </a:rPr>
              <a:t>Объекты нематериальных активов в виде объектов</a:t>
            </a:r>
          </a:p>
          <a:p>
            <a:r>
              <a:rPr lang="ru-RU" sz="900" b="1" dirty="0" smtClean="0">
                <a:solidFill>
                  <a:schemeClr val="tx2"/>
                </a:solidFill>
                <a:effectLst>
                  <a:outerShdw blurRad="38100" dist="38100" dir="2700000" algn="tl">
                    <a:srgbClr val="000000">
                      <a:alpha val="43137"/>
                    </a:srgbClr>
                  </a:outerShdw>
                </a:effectLst>
                <a:latin typeface="Arial (Заголовки)"/>
              </a:rPr>
              <a:t>культурного наследия</a:t>
            </a:r>
          </a:p>
          <a:p>
            <a:pPr algn="ctr"/>
            <a:endParaRPr lang="ru-RU" sz="900" b="1" dirty="0" smtClean="0">
              <a:solidFill>
                <a:schemeClr val="tx1"/>
              </a:solidFill>
            </a:endParaRPr>
          </a:p>
          <a:p>
            <a:r>
              <a:rPr lang="ru-RU" sz="900" dirty="0" smtClean="0">
                <a:solidFill>
                  <a:schemeClr val="tx1"/>
                </a:solidFill>
              </a:rPr>
              <a:t> </a:t>
            </a:r>
            <a:endParaRPr lang="ru-RU" sz="900" dirty="0">
              <a:solidFill>
                <a:schemeClr val="tx1"/>
              </a:solidFill>
            </a:endParaRPr>
          </a:p>
        </p:txBody>
      </p:sp>
      <p:sp>
        <p:nvSpPr>
          <p:cNvPr id="3" name="Прямоугольник 2"/>
          <p:cNvSpPr/>
          <p:nvPr/>
        </p:nvSpPr>
        <p:spPr>
          <a:xfrm>
            <a:off x="177800" y="594836"/>
            <a:ext cx="5486400" cy="830997"/>
          </a:xfrm>
          <a:prstGeom prst="rect">
            <a:avLst/>
          </a:prstGeom>
        </p:spPr>
        <p:txBody>
          <a:bodyPr wrap="square">
            <a:spAutoFit/>
          </a:bodyPr>
          <a:lstStyle/>
          <a:p>
            <a:pPr algn="just"/>
            <a:r>
              <a:rPr lang="ru-RU" sz="800" dirty="0" smtClean="0"/>
              <a:t>Определенные нематериальные активы характеризуются как имеющие историко-культурную ценность по причине их культурной, природной или исторической значимости. Примеры нематериальных активов, имеющих историко-культурную ценность, включают записанные материалы важных исторических событий и право использования портретов известного общественного лица, например, на почтовых марках или коллекционных монетах.</a:t>
            </a:r>
          </a:p>
          <a:p>
            <a:pPr indent="342900" algn="just">
              <a:spcAft>
                <a:spcPts val="0"/>
              </a:spcAft>
            </a:pPr>
            <a:endParaRPr lang="ru-RU" sz="800" dirty="0">
              <a:ea typeface="Times New Roman" panose="02020603050405020304" pitchFamily="18" charset="0"/>
              <a:cs typeface="Calibri" panose="020F0502020204030204" pitchFamily="34" charset="0"/>
            </a:endParaRPr>
          </a:p>
        </p:txBody>
      </p:sp>
      <p:sp>
        <p:nvSpPr>
          <p:cNvPr id="9" name="Стрелка вниз 8"/>
          <p:cNvSpPr/>
          <p:nvPr/>
        </p:nvSpPr>
        <p:spPr>
          <a:xfrm>
            <a:off x="63500" y="1622425"/>
            <a:ext cx="1752600" cy="1524000"/>
          </a:xfrm>
          <a:prstGeom prst="downArrow">
            <a:avLst>
              <a:gd name="adj1" fmla="val 44303"/>
              <a:gd name="adj2" fmla="val 1331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800" dirty="0" smtClean="0"/>
              <a:t>культурная, природная, образовательная и историческая ценность не в полной мере отражена в оценке актива;</a:t>
            </a:r>
            <a:endParaRPr lang="ru-RU" sz="800" dirty="0"/>
          </a:p>
        </p:txBody>
      </p:sp>
      <p:sp>
        <p:nvSpPr>
          <p:cNvPr id="18" name="Стрелка вниз 17"/>
          <p:cNvSpPr/>
          <p:nvPr/>
        </p:nvSpPr>
        <p:spPr>
          <a:xfrm>
            <a:off x="1435100" y="1622425"/>
            <a:ext cx="1600200" cy="1622425"/>
          </a:xfrm>
          <a:prstGeom prst="downArrow">
            <a:avLst>
              <a:gd name="adj1" fmla="val 44303"/>
              <a:gd name="adj2" fmla="val 1201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800" dirty="0" smtClean="0"/>
              <a:t>наличие на законодательном уровне ограничений на выбытие активов путем продажи;</a:t>
            </a:r>
            <a:endParaRPr lang="ru-RU" sz="800" dirty="0"/>
          </a:p>
        </p:txBody>
      </p:sp>
      <p:sp>
        <p:nvSpPr>
          <p:cNvPr id="19" name="Стрелка вниз 18"/>
          <p:cNvSpPr/>
          <p:nvPr/>
        </p:nvSpPr>
        <p:spPr>
          <a:xfrm>
            <a:off x="4102100" y="1546225"/>
            <a:ext cx="1565164" cy="1600200"/>
          </a:xfrm>
          <a:prstGeom prst="downArrow">
            <a:avLst>
              <a:gd name="adj1" fmla="val 44303"/>
              <a:gd name="adj2" fmla="val 13312"/>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ru-RU" sz="800" dirty="0" smtClean="0"/>
              <a:t>активы имеют неограниченный срок полезного использования.</a:t>
            </a:r>
            <a:endParaRPr lang="ru-RU" sz="800" dirty="0"/>
          </a:p>
        </p:txBody>
      </p:sp>
      <p:sp>
        <p:nvSpPr>
          <p:cNvPr id="12" name="Прямоугольник 11"/>
          <p:cNvSpPr/>
          <p:nvPr/>
        </p:nvSpPr>
        <p:spPr>
          <a:xfrm>
            <a:off x="215900" y="1317626"/>
            <a:ext cx="5257800" cy="338554"/>
          </a:xfrm>
          <a:prstGeom prst="rect">
            <a:avLst/>
          </a:prstGeom>
        </p:spPr>
        <p:txBody>
          <a:bodyPr wrap="square">
            <a:spAutoFit/>
          </a:bodyPr>
          <a:lstStyle/>
          <a:p>
            <a:pPr algn="just"/>
            <a:r>
              <a:rPr lang="ru-RU" sz="800" dirty="0" smtClean="0"/>
              <a:t>Нематериальные активы, имеющие историко-культурную ценность, как правило, обладают определенными характеристиками:</a:t>
            </a:r>
            <a:endParaRPr lang="ru-RU" sz="800" dirty="0"/>
          </a:p>
        </p:txBody>
      </p:sp>
      <p:sp>
        <p:nvSpPr>
          <p:cNvPr id="13" name="Стрелка вниз 12"/>
          <p:cNvSpPr/>
          <p:nvPr/>
        </p:nvSpPr>
        <p:spPr>
          <a:xfrm>
            <a:off x="2730500" y="1622425"/>
            <a:ext cx="1447800" cy="1524000"/>
          </a:xfrm>
          <a:prstGeom prst="downArrow">
            <a:avLst>
              <a:gd name="adj1" fmla="val 50000"/>
              <a:gd name="adj2" fmla="val 22549"/>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chemeClr val="tx1"/>
                </a:solidFill>
              </a:rPr>
              <a:t>стоимость активов увеличивается со временем;</a:t>
            </a:r>
            <a:endParaRPr lang="ru-RU" sz="800" dirty="0">
              <a:solidFill>
                <a:schemeClr val="tx1"/>
              </a:solidFill>
            </a:endParaRPr>
          </a:p>
        </p:txBody>
      </p:sp>
    </p:spTree>
    <p:extLst>
      <p:ext uri="{BB962C8B-B14F-4D97-AF65-F5344CB8AC3E}">
        <p14:creationId xmlns="" xmlns:p14="http://schemas.microsoft.com/office/powerpoint/2010/main" val="1483171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p:cNvSpPr txBox="1"/>
          <p:nvPr/>
        </p:nvSpPr>
        <p:spPr>
          <a:xfrm>
            <a:off x="5305385" y="2994025"/>
            <a:ext cx="444500" cy="400110"/>
          </a:xfrm>
          <a:prstGeom prst="rect">
            <a:avLst/>
          </a:prstGeom>
          <a:noFill/>
        </p:spPr>
        <p:txBody>
          <a:bodyPr wrap="square" rtlCol="0">
            <a:spAutoFit/>
          </a:bodyPr>
          <a:lstStyle/>
          <a:p>
            <a:pPr algn="r"/>
            <a:r>
              <a:rPr lang="en-US" sz="1000" b="1" dirty="0" smtClean="0"/>
              <a:t>12</a:t>
            </a:r>
            <a:endParaRPr lang="ru-RU" sz="1000" b="1" dirty="0" smtClean="0"/>
          </a:p>
          <a:p>
            <a:pPr algn="r"/>
            <a:endParaRPr lang="ru-RU" sz="1000" b="1" dirty="0"/>
          </a:p>
        </p:txBody>
      </p:sp>
      <p:sp>
        <p:nvSpPr>
          <p:cNvPr id="26" name="object 2"/>
          <p:cNvSpPr/>
          <p:nvPr/>
        </p:nvSpPr>
        <p:spPr>
          <a:xfrm flipV="1">
            <a:off x="0" y="250825"/>
            <a:ext cx="5765800" cy="177168"/>
          </a:xfrm>
          <a:custGeom>
            <a:avLst/>
            <a:gdLst/>
            <a:ahLst/>
            <a:cxnLst/>
            <a:rect l="l" t="t" r="r" b="b"/>
            <a:pathLst>
              <a:path w="4416425">
                <a:moveTo>
                  <a:pt x="0" y="0"/>
                </a:moveTo>
                <a:lnTo>
                  <a:pt x="4415994" y="0"/>
                </a:lnTo>
              </a:path>
            </a:pathLst>
          </a:custGeom>
          <a:ln w="12700">
            <a:solidFill>
              <a:schemeClr val="bg1">
                <a:lumMod val="85000"/>
              </a:schemeClr>
            </a:solidFill>
          </a:ln>
        </p:spPr>
        <p:txBody>
          <a:bodyPr wrap="square" lIns="0" tIns="0" rIns="0" bIns="0" rtlCol="0"/>
          <a:lstStyle/>
          <a:p>
            <a:endParaRPr dirty="0"/>
          </a:p>
        </p:txBody>
      </p:sp>
      <p:sp>
        <p:nvSpPr>
          <p:cNvPr id="17" name="object 5"/>
          <p:cNvSpPr/>
          <p:nvPr/>
        </p:nvSpPr>
        <p:spPr>
          <a:xfrm>
            <a:off x="139700" y="53333"/>
            <a:ext cx="336550" cy="344011"/>
          </a:xfrm>
          <a:prstGeom prst="rect">
            <a:avLst/>
          </a:prstGeom>
          <a:blipFill>
            <a:blip r:embed="rId2"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20700" y="98425"/>
            <a:ext cx="3803650" cy="246221"/>
          </a:xfrm>
          <a:prstGeom prst="rect">
            <a:avLst/>
          </a:prstGeom>
        </p:spPr>
        <p:txBody>
          <a:bodyPr wrap="square">
            <a:spAutoFit/>
          </a:bodyPr>
          <a:lstStyle/>
          <a:p>
            <a:r>
              <a:rPr lang="ru-RU" altLang="ru-RU" sz="1000" b="1" i="1" cap="all" spc="46" dirty="0">
                <a:solidFill>
                  <a:schemeClr val="accent1">
                    <a:lumMod val="75000"/>
                  </a:schemeClr>
                </a:solidFill>
                <a:cs typeface="Times New Roman" panose="02020603050405020304" pitchFamily="18" charset="0"/>
              </a:rPr>
              <a:t>Уфк  по ульяновской области</a:t>
            </a:r>
            <a:endParaRPr lang="ru-RU" sz="1000" i="1" dirty="0">
              <a:solidFill>
                <a:schemeClr val="accent1">
                  <a:lumMod val="75000"/>
                </a:schemeClr>
              </a:solidFill>
              <a:cs typeface="Times New Roman" panose="02020603050405020304" pitchFamily="18" charset="0"/>
            </a:endParaRPr>
          </a:p>
        </p:txBody>
      </p:sp>
      <p:sp>
        <p:nvSpPr>
          <p:cNvPr id="7" name="Скругленный прямоугольник 6"/>
          <p:cNvSpPr/>
          <p:nvPr/>
        </p:nvSpPr>
        <p:spPr>
          <a:xfrm rot="10800000" flipH="1" flipV="1">
            <a:off x="3025138" y="53333"/>
            <a:ext cx="2687324" cy="502292"/>
          </a:xfrm>
          <a:prstGeom prst="roundRect">
            <a:avLst/>
          </a:prstGeom>
          <a:solidFill>
            <a:schemeClr val="bg1"/>
          </a:solidFill>
          <a:ln w="19050">
            <a:solidFill>
              <a:srgbClr val="1143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b="1" dirty="0" smtClean="0">
              <a:solidFill>
                <a:schemeClr val="tx1"/>
              </a:solidFill>
            </a:endParaRPr>
          </a:p>
          <a:p>
            <a:pPr algn="just"/>
            <a:r>
              <a:rPr lang="ru-RU" sz="900" b="1" dirty="0" smtClean="0">
                <a:solidFill>
                  <a:schemeClr val="tx2"/>
                </a:solidFill>
                <a:effectLst>
                  <a:outerShdw blurRad="38100" dist="38100" dir="2700000" algn="tl">
                    <a:srgbClr val="000000">
                      <a:alpha val="43137"/>
                    </a:srgbClr>
                  </a:outerShdw>
                </a:effectLst>
                <a:latin typeface="Arial (Заголовки)"/>
              </a:rPr>
              <a:t>Права пользования объектами нематериальных активов</a:t>
            </a:r>
          </a:p>
          <a:p>
            <a:pPr algn="just"/>
            <a:r>
              <a:rPr lang="ru-RU" sz="900" b="1" dirty="0" smtClean="0">
                <a:solidFill>
                  <a:schemeClr val="tx2"/>
                </a:solidFill>
                <a:effectLst>
                  <a:outerShdw blurRad="38100" dist="38100" dir="2700000" algn="tl">
                    <a:srgbClr val="000000">
                      <a:alpha val="43137"/>
                    </a:srgbClr>
                  </a:outerShdw>
                </a:effectLst>
                <a:latin typeface="Arial (Заголовки)"/>
              </a:rPr>
              <a:t>(неисключительные права)</a:t>
            </a:r>
          </a:p>
          <a:p>
            <a:r>
              <a:rPr lang="ru-RU" sz="900" dirty="0" smtClean="0"/>
              <a:t> </a:t>
            </a:r>
            <a:endParaRPr lang="ru-RU" sz="900" dirty="0"/>
          </a:p>
        </p:txBody>
      </p:sp>
      <p:sp>
        <p:nvSpPr>
          <p:cNvPr id="8" name="Прямоугольник 7"/>
          <p:cNvSpPr/>
          <p:nvPr/>
        </p:nvSpPr>
        <p:spPr>
          <a:xfrm>
            <a:off x="139700" y="708025"/>
            <a:ext cx="5486400" cy="954107"/>
          </a:xfrm>
          <a:prstGeom prst="rect">
            <a:avLst/>
          </a:prstGeom>
        </p:spPr>
        <p:txBody>
          <a:bodyPr wrap="square">
            <a:spAutoFit/>
          </a:bodyPr>
          <a:lstStyle/>
          <a:p>
            <a:pPr algn="just"/>
            <a:r>
              <a:rPr lang="ru-RU" sz="800" dirty="0" smtClean="0"/>
              <a:t>          Отражение в учете учреждения операций, связанных с предоставлением (получением) прав пользования результатов интеллектуальной деятельности или средств индивидуализации, осуществляется на основании лицензионных договоров, договоров коммерческой концессии и других договоров, заключенных согласно законодательству Российской Федерации.</a:t>
            </a:r>
          </a:p>
          <a:p>
            <a:pPr algn="just"/>
            <a:r>
              <a:rPr lang="ru-RU" sz="800" dirty="0" smtClean="0"/>
              <a:t>          С 1 января 2021 года неисключительные права пользования на результаты интеллектуальной деятельности, признаваемые в составе нефинансовых активов отражаются на соответствующих счетах аналитического учета счета 0 111 60 000 "Права пользования нематериальными активами":</a:t>
            </a:r>
            <a:endParaRPr lang="ru-RU" sz="800" dirty="0"/>
          </a:p>
        </p:txBody>
      </p:sp>
      <p:sp>
        <p:nvSpPr>
          <p:cNvPr id="9" name="Прямоугольник 8"/>
          <p:cNvSpPr/>
          <p:nvPr/>
        </p:nvSpPr>
        <p:spPr>
          <a:xfrm>
            <a:off x="215900" y="1622425"/>
            <a:ext cx="5410200" cy="338554"/>
          </a:xfrm>
          <a:prstGeom prst="rect">
            <a:avLst/>
          </a:prstGeom>
        </p:spPr>
        <p:txBody>
          <a:bodyPr wrap="square">
            <a:spAutoFit/>
          </a:bodyPr>
          <a:lstStyle/>
          <a:p>
            <a:pPr algn="just"/>
            <a:r>
              <a:rPr lang="ru-RU" sz="800" dirty="0"/>
              <a:t>- права </a:t>
            </a:r>
            <a:r>
              <a:rPr lang="ru-RU" sz="800" dirty="0" smtClean="0"/>
              <a:t>пользования на результаты научных - на счете 0 111 6N 000 "Права пользования научными исследованиями (научно-исследовательскими разработками)";</a:t>
            </a:r>
            <a:endParaRPr lang="ru-RU" sz="800" dirty="0"/>
          </a:p>
        </p:txBody>
      </p:sp>
      <p:sp>
        <p:nvSpPr>
          <p:cNvPr id="10" name="Прямоугольник 9"/>
          <p:cNvSpPr/>
          <p:nvPr/>
        </p:nvSpPr>
        <p:spPr>
          <a:xfrm>
            <a:off x="215900" y="1927225"/>
            <a:ext cx="5486400" cy="338554"/>
          </a:xfrm>
          <a:prstGeom prst="rect">
            <a:avLst/>
          </a:prstGeom>
        </p:spPr>
        <p:txBody>
          <a:bodyPr wrap="square">
            <a:spAutoFit/>
          </a:bodyPr>
          <a:lstStyle/>
          <a:p>
            <a:r>
              <a:rPr lang="ru-RU" sz="800" dirty="0" smtClean="0"/>
              <a:t>- права пользования на результаты опытно-конструкторских и технологических работ - на счете 0 111 6R 000 "Права пользования опытно</a:t>
            </a:r>
            <a:r>
              <a:rPr lang="en-US" sz="800" dirty="0" smtClean="0"/>
              <a:t> </a:t>
            </a:r>
            <a:r>
              <a:rPr lang="ru-RU" sz="800" dirty="0" smtClean="0"/>
              <a:t>конструкторскими и технологическими разработками";</a:t>
            </a:r>
            <a:endParaRPr lang="ru-RU" sz="800" dirty="0"/>
          </a:p>
        </p:txBody>
      </p:sp>
      <p:sp>
        <p:nvSpPr>
          <p:cNvPr id="11" name="Прямоугольник 10"/>
          <p:cNvSpPr/>
          <p:nvPr/>
        </p:nvSpPr>
        <p:spPr>
          <a:xfrm>
            <a:off x="215900" y="2232025"/>
            <a:ext cx="5334000" cy="338554"/>
          </a:xfrm>
          <a:prstGeom prst="rect">
            <a:avLst/>
          </a:prstGeom>
        </p:spPr>
        <p:txBody>
          <a:bodyPr wrap="square">
            <a:spAutoFit/>
          </a:bodyPr>
          <a:lstStyle/>
          <a:p>
            <a:pPr algn="just"/>
            <a:r>
              <a:rPr lang="ru-RU" sz="800" dirty="0"/>
              <a:t>- права </a:t>
            </a:r>
            <a:r>
              <a:rPr lang="ru-RU" sz="800" dirty="0" smtClean="0"/>
              <a:t>пользования на программное обеспечение и базы данных - счет 0 111 61 000 "Права пользования программным обеспечением и базами данных";</a:t>
            </a:r>
            <a:endParaRPr lang="ru-RU" sz="800" dirty="0"/>
          </a:p>
        </p:txBody>
      </p:sp>
      <p:sp>
        <p:nvSpPr>
          <p:cNvPr id="12" name="Прямоугольник 11"/>
          <p:cNvSpPr/>
          <p:nvPr/>
        </p:nvSpPr>
        <p:spPr>
          <a:xfrm>
            <a:off x="215900" y="2613025"/>
            <a:ext cx="5334000" cy="338554"/>
          </a:xfrm>
          <a:prstGeom prst="rect">
            <a:avLst/>
          </a:prstGeom>
        </p:spPr>
        <p:txBody>
          <a:bodyPr wrap="square">
            <a:spAutoFit/>
          </a:bodyPr>
          <a:lstStyle/>
          <a:p>
            <a:pPr algn="just"/>
            <a:r>
              <a:rPr lang="ru-RU" sz="800" dirty="0"/>
              <a:t>- права </a:t>
            </a:r>
            <a:r>
              <a:rPr lang="ru-RU" sz="800" dirty="0" smtClean="0"/>
              <a:t>пользования иными нематериальными активами - счет 0 111 6D 000 "Права пользования иными объектами интеллектуальной собственности".</a:t>
            </a:r>
            <a:endParaRPr lang="ru-RU" sz="800" dirty="0"/>
          </a:p>
        </p:txBody>
      </p:sp>
    </p:spTree>
    <p:extLst>
      <p:ext uri="{BB962C8B-B14F-4D97-AF65-F5344CB8AC3E}">
        <p14:creationId xmlns="" xmlns:p14="http://schemas.microsoft.com/office/powerpoint/2010/main" val="12055130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p:cNvSpPr txBox="1"/>
          <p:nvPr/>
        </p:nvSpPr>
        <p:spPr>
          <a:xfrm>
            <a:off x="5305385" y="2994025"/>
            <a:ext cx="444500" cy="400110"/>
          </a:xfrm>
          <a:prstGeom prst="rect">
            <a:avLst/>
          </a:prstGeom>
          <a:noFill/>
        </p:spPr>
        <p:txBody>
          <a:bodyPr wrap="square" rtlCol="0">
            <a:spAutoFit/>
          </a:bodyPr>
          <a:lstStyle/>
          <a:p>
            <a:pPr algn="r"/>
            <a:r>
              <a:rPr lang="en-US" sz="1000" b="1" dirty="0" smtClean="0"/>
              <a:t>13</a:t>
            </a:r>
            <a:endParaRPr lang="ru-RU" sz="1000" b="1" dirty="0" smtClean="0"/>
          </a:p>
          <a:p>
            <a:pPr algn="r"/>
            <a:endParaRPr lang="ru-RU" sz="1000" b="1" dirty="0"/>
          </a:p>
        </p:txBody>
      </p:sp>
      <p:sp>
        <p:nvSpPr>
          <p:cNvPr id="26" name="object 2"/>
          <p:cNvSpPr/>
          <p:nvPr/>
        </p:nvSpPr>
        <p:spPr>
          <a:xfrm flipV="1">
            <a:off x="0" y="250825"/>
            <a:ext cx="5765800" cy="177168"/>
          </a:xfrm>
          <a:custGeom>
            <a:avLst/>
            <a:gdLst/>
            <a:ahLst/>
            <a:cxnLst/>
            <a:rect l="l" t="t" r="r" b="b"/>
            <a:pathLst>
              <a:path w="4416425">
                <a:moveTo>
                  <a:pt x="0" y="0"/>
                </a:moveTo>
                <a:lnTo>
                  <a:pt x="4415994" y="0"/>
                </a:lnTo>
              </a:path>
            </a:pathLst>
          </a:custGeom>
          <a:ln w="12700">
            <a:solidFill>
              <a:schemeClr val="bg1">
                <a:lumMod val="85000"/>
              </a:schemeClr>
            </a:solidFill>
          </a:ln>
        </p:spPr>
        <p:txBody>
          <a:bodyPr wrap="square" lIns="0" tIns="0" rIns="0" bIns="0" rtlCol="0"/>
          <a:lstStyle/>
          <a:p>
            <a:endParaRPr dirty="0"/>
          </a:p>
        </p:txBody>
      </p:sp>
      <p:sp>
        <p:nvSpPr>
          <p:cNvPr id="17" name="object 5"/>
          <p:cNvSpPr/>
          <p:nvPr/>
        </p:nvSpPr>
        <p:spPr>
          <a:xfrm>
            <a:off x="139700" y="53333"/>
            <a:ext cx="336550" cy="344011"/>
          </a:xfrm>
          <a:prstGeom prst="rect">
            <a:avLst/>
          </a:prstGeom>
          <a:blipFill>
            <a:blip r:embed="rId2"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20700" y="98425"/>
            <a:ext cx="3803650" cy="246221"/>
          </a:xfrm>
          <a:prstGeom prst="rect">
            <a:avLst/>
          </a:prstGeom>
        </p:spPr>
        <p:txBody>
          <a:bodyPr wrap="square">
            <a:spAutoFit/>
          </a:bodyPr>
          <a:lstStyle/>
          <a:p>
            <a:r>
              <a:rPr lang="ru-RU" altLang="ru-RU" sz="1000" b="1" i="1" cap="all" spc="46" dirty="0">
                <a:solidFill>
                  <a:schemeClr val="accent1">
                    <a:lumMod val="75000"/>
                  </a:schemeClr>
                </a:solidFill>
                <a:cs typeface="Times New Roman" panose="02020603050405020304" pitchFamily="18" charset="0"/>
              </a:rPr>
              <a:t>Уфк  по ульяновской области</a:t>
            </a:r>
            <a:endParaRPr lang="ru-RU" sz="1000" i="1" dirty="0">
              <a:solidFill>
                <a:schemeClr val="accent1">
                  <a:lumMod val="75000"/>
                </a:schemeClr>
              </a:solidFill>
              <a:cs typeface="Times New Roman" panose="02020603050405020304" pitchFamily="18" charset="0"/>
            </a:endParaRPr>
          </a:p>
        </p:txBody>
      </p:sp>
      <p:sp>
        <p:nvSpPr>
          <p:cNvPr id="7" name="Скругленный прямоугольник 6"/>
          <p:cNvSpPr/>
          <p:nvPr/>
        </p:nvSpPr>
        <p:spPr>
          <a:xfrm rot="10800000" flipH="1" flipV="1">
            <a:off x="3035300" y="53333"/>
            <a:ext cx="2677162" cy="426092"/>
          </a:xfrm>
          <a:prstGeom prst="roundRect">
            <a:avLst/>
          </a:prstGeom>
          <a:solidFill>
            <a:schemeClr val="bg1"/>
          </a:solidFill>
          <a:ln w="19050">
            <a:solidFill>
              <a:srgbClr val="1143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900" b="1" dirty="0" smtClean="0">
                <a:solidFill>
                  <a:schemeClr val="tx2"/>
                </a:solidFill>
                <a:effectLst>
                  <a:outerShdw blurRad="38100" dist="38100" dir="2700000" algn="tl">
                    <a:srgbClr val="000000">
                      <a:alpha val="43137"/>
                    </a:srgbClr>
                  </a:outerShdw>
                </a:effectLst>
                <a:latin typeface="Arial (Заголовки)"/>
              </a:rPr>
              <a:t>Права пользования объектами нематериальных активов</a:t>
            </a:r>
          </a:p>
          <a:p>
            <a:pPr algn="just"/>
            <a:r>
              <a:rPr lang="ru-RU" sz="900" b="1" dirty="0" smtClean="0">
                <a:solidFill>
                  <a:schemeClr val="tx2"/>
                </a:solidFill>
                <a:effectLst>
                  <a:outerShdw blurRad="38100" dist="38100" dir="2700000" algn="tl">
                    <a:srgbClr val="000000">
                      <a:alpha val="43137"/>
                    </a:srgbClr>
                  </a:outerShdw>
                </a:effectLst>
                <a:latin typeface="Arial (Заголовки)"/>
              </a:rPr>
              <a:t>(неисключительные права)</a:t>
            </a:r>
          </a:p>
        </p:txBody>
      </p:sp>
      <p:sp>
        <p:nvSpPr>
          <p:cNvPr id="8" name="Прямоугольник 7"/>
          <p:cNvSpPr/>
          <p:nvPr/>
        </p:nvSpPr>
        <p:spPr>
          <a:xfrm>
            <a:off x="139700" y="555625"/>
            <a:ext cx="5562600" cy="338554"/>
          </a:xfrm>
          <a:prstGeom prst="rect">
            <a:avLst/>
          </a:prstGeom>
        </p:spPr>
        <p:txBody>
          <a:bodyPr wrap="square">
            <a:spAutoFit/>
          </a:bodyPr>
          <a:lstStyle/>
          <a:p>
            <a:pPr algn="just"/>
            <a:r>
              <a:rPr lang="ru-RU" sz="800" dirty="0" smtClean="0"/>
              <a:t>Срок полезного использования нематериальных активов в целях принятия объекта к бухгалтерскому учету и начисления амортизации определяется комиссией по поступлению и выбытию активов учреждения исходя из:</a:t>
            </a:r>
            <a:endParaRPr lang="ru-RU" sz="800" dirty="0"/>
          </a:p>
        </p:txBody>
      </p:sp>
      <p:sp>
        <p:nvSpPr>
          <p:cNvPr id="9" name="Прямоугольник 8"/>
          <p:cNvSpPr/>
          <p:nvPr/>
        </p:nvSpPr>
        <p:spPr>
          <a:xfrm>
            <a:off x="139700" y="1012825"/>
            <a:ext cx="5486400" cy="1692771"/>
          </a:xfrm>
          <a:prstGeom prst="rect">
            <a:avLst/>
          </a:prstGeom>
        </p:spPr>
        <p:txBody>
          <a:bodyPr wrap="square">
            <a:spAutoFit/>
          </a:bodyPr>
          <a:lstStyle/>
          <a:p>
            <a:pPr algn="just"/>
            <a:r>
              <a:rPr lang="ru-RU" sz="800" dirty="0" smtClean="0"/>
              <a:t>срока действия прав учреждения на результат интеллектуальной деятельности или средство индивидуализации и периода контроля над активом;</a:t>
            </a:r>
            <a:endParaRPr lang="en-US" sz="800" dirty="0" smtClean="0"/>
          </a:p>
          <a:p>
            <a:pPr algn="just"/>
            <a:endParaRPr lang="ru-RU" sz="800" dirty="0" smtClean="0"/>
          </a:p>
          <a:p>
            <a:pPr algn="just"/>
            <a:r>
              <a:rPr lang="ru-RU" sz="800" dirty="0" smtClean="0"/>
              <a:t>срока действия патента, свидетельства и других ограничений сроков использования объектов интеллектуальной собственности согласно законодательству Российской Федерации;</a:t>
            </a:r>
          </a:p>
          <a:p>
            <a:pPr algn="just"/>
            <a:endParaRPr lang="en-US" sz="800" dirty="0" smtClean="0"/>
          </a:p>
          <a:p>
            <a:pPr algn="just"/>
            <a:r>
              <a:rPr lang="ru-RU" sz="800" dirty="0" smtClean="0"/>
              <a:t>ожидаемого срока использования актива, в течение которого учреждение предполагает использовать актив в деятельности, направленной на достижение целей создания учреждения, либо в случаях, предусмотренных законодательством Российской Федерации, получать экономические выгоды;</a:t>
            </a:r>
          </a:p>
          <a:p>
            <a:pPr algn="just"/>
            <a:endParaRPr lang="en-US" sz="800" dirty="0" smtClean="0"/>
          </a:p>
          <a:p>
            <a:pPr algn="just"/>
            <a:r>
              <a:rPr lang="ru-RU" sz="800" dirty="0" smtClean="0"/>
              <a:t>типичного жизненного цикла для актива и публичной информации об оценках сроков полезной службы аналогичных активов, которые используются аналогичным образом;</a:t>
            </a:r>
          </a:p>
          <a:p>
            <a:pPr algn="just"/>
            <a:r>
              <a:rPr lang="ru-RU" sz="800" dirty="0" smtClean="0"/>
              <a:t>технологических, технических и других типов устаревания.</a:t>
            </a:r>
            <a:endParaRPr lang="ru-RU" sz="800" dirty="0"/>
          </a:p>
        </p:txBody>
      </p:sp>
      <p:sp>
        <p:nvSpPr>
          <p:cNvPr id="10" name="Прямоугольник 9"/>
          <p:cNvSpPr/>
          <p:nvPr/>
        </p:nvSpPr>
        <p:spPr>
          <a:xfrm>
            <a:off x="139700" y="2783185"/>
            <a:ext cx="5486400" cy="461665"/>
          </a:xfrm>
          <a:prstGeom prst="rect">
            <a:avLst/>
          </a:prstGeom>
        </p:spPr>
        <p:txBody>
          <a:bodyPr wrap="square">
            <a:spAutoFit/>
          </a:bodyPr>
          <a:lstStyle/>
          <a:p>
            <a:pPr algn="just"/>
            <a:r>
              <a:rPr lang="ru-RU" sz="800" dirty="0" smtClean="0"/>
              <a:t>Срок полезной службы считается неопределенным, если анализ всех значимых факторов указывает на отсутствие предвидимого предела у периода, в течение которого от данного актива ожидается поступление экономических выгод (полезного потенциала).</a:t>
            </a:r>
            <a:endParaRPr lang="ru-RU" sz="800" dirty="0"/>
          </a:p>
        </p:txBody>
      </p:sp>
    </p:spTree>
    <p:extLst>
      <p:ext uri="{BB962C8B-B14F-4D97-AF65-F5344CB8AC3E}">
        <p14:creationId xmlns="" xmlns:p14="http://schemas.microsoft.com/office/powerpoint/2010/main" val="3824856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p:cNvSpPr txBox="1"/>
          <p:nvPr/>
        </p:nvSpPr>
        <p:spPr>
          <a:xfrm>
            <a:off x="5305385" y="2994025"/>
            <a:ext cx="444500" cy="400110"/>
          </a:xfrm>
          <a:prstGeom prst="rect">
            <a:avLst/>
          </a:prstGeom>
          <a:noFill/>
        </p:spPr>
        <p:txBody>
          <a:bodyPr wrap="square" rtlCol="0">
            <a:spAutoFit/>
          </a:bodyPr>
          <a:lstStyle/>
          <a:p>
            <a:pPr algn="r"/>
            <a:r>
              <a:rPr lang="en-US" sz="1000" b="1" dirty="0" smtClean="0"/>
              <a:t>1</a:t>
            </a:r>
            <a:r>
              <a:rPr lang="ru-RU" sz="1000" b="1" dirty="0" smtClean="0"/>
              <a:t>4</a:t>
            </a:r>
          </a:p>
          <a:p>
            <a:pPr algn="r"/>
            <a:endParaRPr lang="ru-RU" sz="1000" b="1" dirty="0"/>
          </a:p>
        </p:txBody>
      </p:sp>
      <p:sp>
        <p:nvSpPr>
          <p:cNvPr id="26" name="object 2"/>
          <p:cNvSpPr/>
          <p:nvPr/>
        </p:nvSpPr>
        <p:spPr>
          <a:xfrm flipV="1">
            <a:off x="0" y="250825"/>
            <a:ext cx="5765800" cy="177168"/>
          </a:xfrm>
          <a:custGeom>
            <a:avLst/>
            <a:gdLst/>
            <a:ahLst/>
            <a:cxnLst/>
            <a:rect l="l" t="t" r="r" b="b"/>
            <a:pathLst>
              <a:path w="4416425">
                <a:moveTo>
                  <a:pt x="0" y="0"/>
                </a:moveTo>
                <a:lnTo>
                  <a:pt x="4415994" y="0"/>
                </a:lnTo>
              </a:path>
            </a:pathLst>
          </a:custGeom>
          <a:ln w="12700">
            <a:solidFill>
              <a:schemeClr val="bg1">
                <a:lumMod val="85000"/>
              </a:schemeClr>
            </a:solidFill>
          </a:ln>
        </p:spPr>
        <p:txBody>
          <a:bodyPr wrap="square" lIns="0" tIns="0" rIns="0" bIns="0" rtlCol="0"/>
          <a:lstStyle/>
          <a:p>
            <a:endParaRPr dirty="0"/>
          </a:p>
        </p:txBody>
      </p:sp>
      <p:sp>
        <p:nvSpPr>
          <p:cNvPr id="17" name="object 5"/>
          <p:cNvSpPr/>
          <p:nvPr/>
        </p:nvSpPr>
        <p:spPr>
          <a:xfrm>
            <a:off x="139700" y="53333"/>
            <a:ext cx="336550" cy="344011"/>
          </a:xfrm>
          <a:prstGeom prst="rect">
            <a:avLst/>
          </a:prstGeom>
          <a:blipFill>
            <a:blip r:embed="rId2"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20700" y="98425"/>
            <a:ext cx="3803650" cy="246221"/>
          </a:xfrm>
          <a:prstGeom prst="rect">
            <a:avLst/>
          </a:prstGeom>
        </p:spPr>
        <p:txBody>
          <a:bodyPr wrap="square">
            <a:spAutoFit/>
          </a:bodyPr>
          <a:lstStyle/>
          <a:p>
            <a:r>
              <a:rPr lang="ru-RU" altLang="ru-RU" sz="1000" b="1" i="1" cap="all" spc="46" dirty="0">
                <a:solidFill>
                  <a:schemeClr val="accent1">
                    <a:lumMod val="75000"/>
                  </a:schemeClr>
                </a:solidFill>
                <a:cs typeface="Times New Roman" panose="02020603050405020304" pitchFamily="18" charset="0"/>
              </a:rPr>
              <a:t>Уфк  по ульяновской области</a:t>
            </a:r>
            <a:endParaRPr lang="ru-RU" sz="1000" i="1" dirty="0">
              <a:solidFill>
                <a:schemeClr val="accent1">
                  <a:lumMod val="75000"/>
                </a:schemeClr>
              </a:solidFill>
              <a:cs typeface="Times New Roman" panose="02020603050405020304" pitchFamily="18" charset="0"/>
            </a:endParaRPr>
          </a:p>
        </p:txBody>
      </p:sp>
      <p:sp>
        <p:nvSpPr>
          <p:cNvPr id="7" name="Скругленный прямоугольник 6"/>
          <p:cNvSpPr/>
          <p:nvPr/>
        </p:nvSpPr>
        <p:spPr>
          <a:xfrm rot="10800000" flipH="1" flipV="1">
            <a:off x="3025138" y="53333"/>
            <a:ext cx="2687324" cy="654692"/>
          </a:xfrm>
          <a:prstGeom prst="roundRect">
            <a:avLst/>
          </a:prstGeom>
          <a:solidFill>
            <a:schemeClr val="bg1"/>
          </a:solidFill>
          <a:ln w="19050">
            <a:solidFill>
              <a:srgbClr val="1143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00" b="1" dirty="0" smtClean="0">
              <a:solidFill>
                <a:schemeClr val="tx1"/>
              </a:solidFill>
            </a:endParaRPr>
          </a:p>
          <a:p>
            <a:r>
              <a:rPr lang="ru-RU" sz="800" b="1" dirty="0" smtClean="0">
                <a:solidFill>
                  <a:schemeClr val="tx2"/>
                </a:solidFill>
                <a:effectLst>
                  <a:outerShdw blurRad="38100" dist="38100" dir="2700000" algn="tl">
                    <a:srgbClr val="000000">
                      <a:alpha val="43137"/>
                    </a:srgbClr>
                  </a:outerShdw>
                </a:effectLst>
                <a:latin typeface="Arial (Заголовки)"/>
              </a:rPr>
              <a:t>Формирование первоначальной стоимости объектов</a:t>
            </a:r>
          </a:p>
          <a:p>
            <a:r>
              <a:rPr lang="ru-RU" sz="800" b="1" dirty="0" smtClean="0">
                <a:solidFill>
                  <a:schemeClr val="tx2"/>
                </a:solidFill>
                <a:effectLst>
                  <a:outerShdw blurRad="38100" dist="38100" dir="2700000" algn="tl">
                    <a:srgbClr val="000000">
                      <a:alpha val="43137"/>
                    </a:srgbClr>
                  </a:outerShdw>
                </a:effectLst>
                <a:latin typeface="Arial (Заголовки)"/>
              </a:rPr>
              <a:t>нематериальных активов, приобретенных в результате</a:t>
            </a:r>
          </a:p>
          <a:p>
            <a:r>
              <a:rPr lang="ru-RU" sz="800" b="1" dirty="0" smtClean="0">
                <a:solidFill>
                  <a:schemeClr val="tx2"/>
                </a:solidFill>
                <a:effectLst>
                  <a:outerShdw blurRad="38100" dist="38100" dir="2700000" algn="tl">
                    <a:srgbClr val="000000">
                      <a:alpha val="43137"/>
                    </a:srgbClr>
                  </a:outerShdw>
                </a:effectLst>
                <a:latin typeface="Arial (Заголовки)"/>
              </a:rPr>
              <a:t>обменных операций</a:t>
            </a:r>
          </a:p>
          <a:p>
            <a:r>
              <a:rPr lang="ru-RU" sz="800" dirty="0" smtClean="0">
                <a:solidFill>
                  <a:schemeClr val="tx1"/>
                </a:solidFill>
              </a:rPr>
              <a:t> </a:t>
            </a:r>
            <a:endParaRPr lang="ru-RU" sz="800" dirty="0">
              <a:solidFill>
                <a:schemeClr val="tx1"/>
              </a:solidFill>
            </a:endParaRPr>
          </a:p>
        </p:txBody>
      </p:sp>
      <p:sp>
        <p:nvSpPr>
          <p:cNvPr id="8" name="Прямоугольник 7"/>
          <p:cNvSpPr/>
          <p:nvPr/>
        </p:nvSpPr>
        <p:spPr>
          <a:xfrm>
            <a:off x="215900" y="679451"/>
            <a:ext cx="5518150" cy="2554545"/>
          </a:xfrm>
          <a:prstGeom prst="rect">
            <a:avLst/>
          </a:prstGeom>
        </p:spPr>
        <p:txBody>
          <a:bodyPr wrap="square">
            <a:spAutoFit/>
          </a:bodyPr>
          <a:lstStyle/>
          <a:p>
            <a:pPr algn="just"/>
            <a:r>
              <a:rPr lang="ru-RU" sz="800" dirty="0"/>
              <a:t>П</a:t>
            </a:r>
            <a:r>
              <a:rPr lang="ru-RU" sz="800" dirty="0" smtClean="0"/>
              <a:t>ервоначальная стоимость объектов нематериальных активов, приобретенных в результате обменных операций, определяется в сумме фактически произведенных затрат с учетом действующего законодательства Российской Федерации по исчислению налога на добавленную стоимость (далее - НДС), которые признаются в бухгалтерском учете по дебету соответствующих счетов аналитического учета счета 0 106 XX 320 "Увеличение стоимости нематериальных активов" и включают элементы затрат:</a:t>
            </a:r>
          </a:p>
          <a:p>
            <a:pPr algn="just"/>
            <a:r>
              <a:rPr lang="ru-RU" sz="800" dirty="0" smtClean="0"/>
              <a:t>     цену приобретения в соответствии с договором (государственным (муниципальным) контрактом) об отчуждении (приобретении) права на результат интеллектуальной деятельности или на средство индивидуализации, в том числе таможенные пошлины, невозмещаемые суммы НДС (иного налога), за вычетом полученных скидок (вычетов, премий, льгот);</a:t>
            </a:r>
          </a:p>
          <a:p>
            <a:pPr algn="just"/>
            <a:r>
              <a:rPr lang="ru-RU" sz="800" dirty="0" smtClean="0"/>
              <a:t>     сумму любых фактических затрат, связанных с приобретением объекта нематериального актива, в том числе:</a:t>
            </a:r>
          </a:p>
          <a:p>
            <a:pPr algn="just"/>
            <a:r>
              <a:rPr lang="ru-RU" sz="800" dirty="0" smtClean="0"/>
              <a:t>регистрационные сборы, государственные пошлины и другие аналогичные расходы, произведенные в связи с приобретением объекта нематериальных активов;</a:t>
            </a:r>
          </a:p>
          <a:p>
            <a:pPr algn="just"/>
            <a:r>
              <a:rPr lang="ru-RU" sz="800" dirty="0" smtClean="0"/>
              <a:t>     суммы вознаграждений, уплачиваемых посреднической организации, через которую приобретен объект нематериальных активов;</a:t>
            </a:r>
          </a:p>
          <a:p>
            <a:pPr algn="just"/>
            <a:r>
              <a:rPr lang="ru-RU" sz="800" dirty="0" smtClean="0"/>
              <a:t>     затраты на информационные и консультационные услуги, связанные с приобретением объекта нематериальных активов;</a:t>
            </a:r>
          </a:p>
          <a:p>
            <a:pPr algn="just"/>
            <a:r>
              <a:rPr lang="ru-RU" sz="800" dirty="0" smtClean="0"/>
              <a:t>      иные затраты, непосредственно связанные с приобретением объекта нематериальных активов;</a:t>
            </a:r>
          </a:p>
          <a:p>
            <a:pPr algn="just"/>
            <a:r>
              <a:rPr lang="ru-RU" sz="800" dirty="0" smtClean="0"/>
              <a:t>затраты, непосредственно относящиеся к подготовке объекта нематериального актива к предполагаемому использованию.</a:t>
            </a:r>
            <a:endParaRPr lang="ru-RU" sz="800" dirty="0"/>
          </a:p>
        </p:txBody>
      </p:sp>
      <p:pic>
        <p:nvPicPr>
          <p:cNvPr id="9"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2607" t="56879" r="85159" b="37589"/>
          <a:stretch/>
        </p:blipFill>
        <p:spPr bwMode="auto">
          <a:xfrm>
            <a:off x="80699" y="1317625"/>
            <a:ext cx="270402" cy="152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2607" t="56879" r="85159" b="37589"/>
          <a:stretch/>
        </p:blipFill>
        <p:spPr bwMode="auto">
          <a:xfrm>
            <a:off x="80699" y="1801148"/>
            <a:ext cx="270402" cy="152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2607" t="56879" r="85159" b="37589"/>
          <a:stretch/>
        </p:blipFill>
        <p:spPr bwMode="auto">
          <a:xfrm>
            <a:off x="82550" y="2298700"/>
            <a:ext cx="270402" cy="152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2607" t="56879" r="85159" b="37589"/>
          <a:stretch/>
        </p:blipFill>
        <p:spPr bwMode="auto">
          <a:xfrm>
            <a:off x="82550" y="2536825"/>
            <a:ext cx="270402" cy="152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2607" t="56879" r="85159" b="37589"/>
          <a:stretch/>
        </p:blipFill>
        <p:spPr bwMode="auto">
          <a:xfrm>
            <a:off x="80699" y="2806700"/>
            <a:ext cx="270402" cy="152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99466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p:cNvSpPr txBox="1"/>
          <p:nvPr/>
        </p:nvSpPr>
        <p:spPr>
          <a:xfrm>
            <a:off x="5305385" y="2994025"/>
            <a:ext cx="444500" cy="400110"/>
          </a:xfrm>
          <a:prstGeom prst="rect">
            <a:avLst/>
          </a:prstGeom>
          <a:noFill/>
        </p:spPr>
        <p:txBody>
          <a:bodyPr wrap="square" rtlCol="0">
            <a:spAutoFit/>
          </a:bodyPr>
          <a:lstStyle/>
          <a:p>
            <a:pPr algn="r"/>
            <a:r>
              <a:rPr lang="en-US" sz="1000" b="1" dirty="0" smtClean="0"/>
              <a:t>15</a:t>
            </a:r>
            <a:endParaRPr lang="ru-RU" sz="1000" b="1" dirty="0" smtClean="0"/>
          </a:p>
          <a:p>
            <a:pPr algn="r"/>
            <a:endParaRPr lang="ru-RU" sz="1000" b="1" dirty="0"/>
          </a:p>
        </p:txBody>
      </p:sp>
      <p:sp>
        <p:nvSpPr>
          <p:cNvPr id="26" name="object 2"/>
          <p:cNvSpPr/>
          <p:nvPr/>
        </p:nvSpPr>
        <p:spPr>
          <a:xfrm flipV="1">
            <a:off x="0" y="250825"/>
            <a:ext cx="5765800" cy="177168"/>
          </a:xfrm>
          <a:custGeom>
            <a:avLst/>
            <a:gdLst/>
            <a:ahLst/>
            <a:cxnLst/>
            <a:rect l="l" t="t" r="r" b="b"/>
            <a:pathLst>
              <a:path w="4416425">
                <a:moveTo>
                  <a:pt x="0" y="0"/>
                </a:moveTo>
                <a:lnTo>
                  <a:pt x="4415994" y="0"/>
                </a:lnTo>
              </a:path>
            </a:pathLst>
          </a:custGeom>
          <a:ln w="12700">
            <a:solidFill>
              <a:schemeClr val="bg1">
                <a:lumMod val="85000"/>
              </a:schemeClr>
            </a:solidFill>
          </a:ln>
        </p:spPr>
        <p:txBody>
          <a:bodyPr wrap="square" lIns="0" tIns="0" rIns="0" bIns="0" rtlCol="0"/>
          <a:lstStyle/>
          <a:p>
            <a:endParaRPr dirty="0"/>
          </a:p>
        </p:txBody>
      </p:sp>
      <p:sp>
        <p:nvSpPr>
          <p:cNvPr id="17" name="object 5"/>
          <p:cNvSpPr/>
          <p:nvPr/>
        </p:nvSpPr>
        <p:spPr>
          <a:xfrm>
            <a:off x="139700" y="53333"/>
            <a:ext cx="336550" cy="344011"/>
          </a:xfrm>
          <a:prstGeom prst="rect">
            <a:avLst/>
          </a:prstGeom>
          <a:blipFill>
            <a:blip r:embed="rId2"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20700" y="98425"/>
            <a:ext cx="3803650" cy="246221"/>
          </a:xfrm>
          <a:prstGeom prst="rect">
            <a:avLst/>
          </a:prstGeom>
        </p:spPr>
        <p:txBody>
          <a:bodyPr wrap="square">
            <a:spAutoFit/>
          </a:bodyPr>
          <a:lstStyle/>
          <a:p>
            <a:r>
              <a:rPr lang="ru-RU" altLang="ru-RU" sz="1000" b="1" i="1" cap="all" spc="46" dirty="0">
                <a:solidFill>
                  <a:schemeClr val="accent1">
                    <a:lumMod val="75000"/>
                  </a:schemeClr>
                </a:solidFill>
                <a:cs typeface="Times New Roman" panose="02020603050405020304" pitchFamily="18" charset="0"/>
              </a:rPr>
              <a:t>Уфк  по ульяновской области</a:t>
            </a:r>
            <a:endParaRPr lang="ru-RU" sz="1000" i="1" dirty="0">
              <a:solidFill>
                <a:schemeClr val="accent1">
                  <a:lumMod val="75000"/>
                </a:schemeClr>
              </a:solidFill>
              <a:cs typeface="Times New Roman" panose="02020603050405020304" pitchFamily="18" charset="0"/>
            </a:endParaRPr>
          </a:p>
        </p:txBody>
      </p:sp>
      <p:sp>
        <p:nvSpPr>
          <p:cNvPr id="7" name="Скругленный прямоугольник 6"/>
          <p:cNvSpPr/>
          <p:nvPr/>
        </p:nvSpPr>
        <p:spPr>
          <a:xfrm rot="10800000" flipH="1" flipV="1">
            <a:off x="3025138" y="53333"/>
            <a:ext cx="2687324" cy="730892"/>
          </a:xfrm>
          <a:prstGeom prst="roundRect">
            <a:avLst/>
          </a:prstGeom>
          <a:solidFill>
            <a:schemeClr val="bg1"/>
          </a:solidFill>
          <a:ln w="19050">
            <a:solidFill>
              <a:srgbClr val="1143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800" b="1" dirty="0" smtClean="0">
              <a:solidFill>
                <a:schemeClr val="tx2"/>
              </a:solidFill>
              <a:effectLst>
                <a:outerShdw blurRad="38100" dist="38100" dir="2700000" algn="tl">
                  <a:srgbClr val="000000">
                    <a:alpha val="43137"/>
                  </a:srgbClr>
                </a:outerShdw>
              </a:effectLst>
            </a:endParaRPr>
          </a:p>
        </p:txBody>
      </p:sp>
      <p:sp>
        <p:nvSpPr>
          <p:cNvPr id="1025" name="Rectangle 1"/>
          <p:cNvSpPr>
            <a:spLocks noChangeArrowheads="1"/>
          </p:cNvSpPr>
          <p:nvPr/>
        </p:nvSpPr>
        <p:spPr bwMode="auto">
          <a:xfrm>
            <a:off x="3111500" y="-507287"/>
            <a:ext cx="265430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smtClean="0">
              <a:ln>
                <a:noFill/>
              </a:ln>
              <a:solidFill>
                <a:schemeClr val="tx2"/>
              </a:solidFill>
              <a:effectLst/>
              <a:latin typeface="Arial (Заголовки)"/>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9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Заголовки)"/>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900" b="1" dirty="0" smtClean="0">
              <a:solidFill>
                <a:schemeClr val="tx2"/>
              </a:solidFill>
              <a:effectLst>
                <a:outerShdw blurRad="38100" dist="38100" dir="2700000" algn="tl">
                  <a:srgbClr val="000000">
                    <a:alpha val="43137"/>
                  </a:srgbClr>
                </a:outerShdw>
              </a:effectLst>
              <a:latin typeface="Arial (Заголовки)"/>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9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Заголовки)"/>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Заголовки)"/>
                <a:ea typeface="Times New Roman" pitchFamily="18" charset="0"/>
                <a:cs typeface="Calibri" pitchFamily="34" charset="0"/>
              </a:rPr>
              <a:t>Формирование первоначальной стоимости объектов</a:t>
            </a:r>
            <a:endParaRPr kumimoji="0" lang="ru-RU" sz="9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Заголовки)"/>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Заголовки)"/>
                <a:ea typeface="Times New Roman" pitchFamily="18" charset="0"/>
                <a:cs typeface="Calibri" pitchFamily="34" charset="0"/>
              </a:rPr>
              <a:t>нематериальных активов, приобретенных в результате</a:t>
            </a:r>
            <a:endParaRPr kumimoji="0" lang="ru-RU" sz="9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Заголовки)"/>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Заголовки)"/>
                <a:ea typeface="Times New Roman" pitchFamily="18" charset="0"/>
                <a:cs typeface="Calibri" pitchFamily="34" charset="0"/>
              </a:rPr>
              <a:t>необменных операций</a:t>
            </a:r>
            <a:endParaRPr kumimoji="0" lang="ru-RU" sz="9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Заголовки)"/>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Прямоугольник 7"/>
          <p:cNvSpPr/>
          <p:nvPr/>
        </p:nvSpPr>
        <p:spPr>
          <a:xfrm>
            <a:off x="63500" y="784225"/>
            <a:ext cx="5562600" cy="2431435"/>
          </a:xfrm>
          <a:prstGeom prst="rect">
            <a:avLst/>
          </a:prstGeom>
        </p:spPr>
        <p:txBody>
          <a:bodyPr wrap="square">
            <a:spAutoFit/>
          </a:bodyPr>
          <a:lstStyle/>
          <a:p>
            <a:pPr algn="just"/>
            <a:r>
              <a:rPr lang="ru-RU" sz="800" dirty="0" smtClean="0"/>
              <a:t>В целях обособления консолидируемых данных, поступление объектов имущества при необменных операциях (безвозмездном получении нематериальных активов) обособляется в зависимости от статуса передающей (принимающей) стороны и характера </a:t>
            </a:r>
            <a:r>
              <a:rPr lang="ru-RU" sz="800" dirty="0" err="1" smtClean="0"/>
              <a:t>неденежных</a:t>
            </a:r>
            <a:r>
              <a:rPr lang="ru-RU" sz="800" dirty="0" smtClean="0"/>
              <a:t> поступлений.</a:t>
            </a:r>
          </a:p>
          <a:p>
            <a:pPr algn="just"/>
            <a:r>
              <a:rPr lang="ru-RU" sz="800" dirty="0" smtClean="0"/>
              <a:t>Первоначальной стоимостью объекта нематериальных активов, приобретенного в результате необменной операции, является его справедливая стоимость на дату приобретения, либо стоимость, отраженная в передаточных документах.</a:t>
            </a:r>
          </a:p>
          <a:p>
            <a:pPr algn="just"/>
            <a:r>
              <a:rPr lang="ru-RU" sz="800" dirty="0" smtClean="0"/>
              <a:t>В случае если объект нематериальных активов, приобретенный путем необменной операции, не может быть оценен по справедливой стоимости и передаточные документы не содержат информации о его стоимости, его первоначальной стоимостью признается текущая оценочная стоимость.</a:t>
            </a:r>
          </a:p>
          <a:p>
            <a:pPr algn="just"/>
            <a:r>
              <a:rPr lang="ru-RU" sz="800" dirty="0" smtClean="0"/>
              <a:t>Объекты нематериальных активов, полученные субъектом учета от собственника (учредителя), иной организации бюджетной сферы подлежат признанию в бухгалтерском учете в оценке, определенной передающей стороной (собственником (учредителем) - по стоимости, отраженной в передаточных документах.</a:t>
            </a:r>
          </a:p>
          <a:p>
            <a:pPr algn="just"/>
            <a:r>
              <a:rPr lang="ru-RU" sz="800" dirty="0" smtClean="0"/>
              <a:t>Принятие к бюджетному учету по первоначальной стоимости безвозмездно полученных нематериальных активов отражается по:</a:t>
            </a:r>
          </a:p>
          <a:p>
            <a:pPr algn="just"/>
            <a:r>
              <a:rPr lang="ru-RU" sz="800" dirty="0" smtClean="0"/>
              <a:t>                  дебету соответствующих счетов аналитического учета счета 0102XX320 "Увеличение стоимости нематериальных активов - иного движимого имущества учреждения", и</a:t>
            </a:r>
          </a:p>
          <a:p>
            <a:pPr algn="just"/>
            <a:r>
              <a:rPr lang="ru-RU" sz="800" dirty="0" smtClean="0"/>
              <a:t>                  кредиту счета 030404320 "Внутриведомственные расчеты по приобретению нематериальных активов", соответствующих счетов аналитического учета счета 04011019X "Доходы от безвозмездных </a:t>
            </a:r>
            <a:r>
              <a:rPr lang="ru-RU" sz="800" dirty="0" err="1" smtClean="0"/>
              <a:t>неденежных</a:t>
            </a:r>
            <a:r>
              <a:rPr lang="ru-RU" sz="800" dirty="0" smtClean="0"/>
              <a:t> поступлений в сектор государственного управления".</a:t>
            </a:r>
            <a:endParaRPr lang="ru-RU" sz="800" dirty="0"/>
          </a:p>
        </p:txBody>
      </p:sp>
      <p:pic>
        <p:nvPicPr>
          <p:cNvPr id="9"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2607" t="56879" r="85159" b="37589"/>
          <a:stretch/>
        </p:blipFill>
        <p:spPr bwMode="auto">
          <a:xfrm>
            <a:off x="292100" y="2536825"/>
            <a:ext cx="270402" cy="152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2607" t="56879" r="85159" b="37589"/>
          <a:stretch/>
        </p:blipFill>
        <p:spPr bwMode="auto">
          <a:xfrm>
            <a:off x="292100" y="2765425"/>
            <a:ext cx="270402" cy="152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99466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p:cNvSpPr txBox="1"/>
          <p:nvPr/>
        </p:nvSpPr>
        <p:spPr>
          <a:xfrm>
            <a:off x="5305385" y="2994025"/>
            <a:ext cx="444500" cy="400110"/>
          </a:xfrm>
          <a:prstGeom prst="rect">
            <a:avLst/>
          </a:prstGeom>
          <a:noFill/>
        </p:spPr>
        <p:txBody>
          <a:bodyPr wrap="square" rtlCol="0">
            <a:spAutoFit/>
          </a:bodyPr>
          <a:lstStyle/>
          <a:p>
            <a:pPr algn="r"/>
            <a:r>
              <a:rPr lang="en-US" sz="1000" b="1" dirty="0" smtClean="0"/>
              <a:t>1</a:t>
            </a:r>
            <a:r>
              <a:rPr lang="ru-RU" sz="1000" b="1" dirty="0" smtClean="0"/>
              <a:t>6</a:t>
            </a:r>
          </a:p>
          <a:p>
            <a:pPr algn="r"/>
            <a:endParaRPr lang="ru-RU" sz="1000" b="1" dirty="0"/>
          </a:p>
        </p:txBody>
      </p:sp>
      <p:sp>
        <p:nvSpPr>
          <p:cNvPr id="26" name="object 2"/>
          <p:cNvSpPr/>
          <p:nvPr/>
        </p:nvSpPr>
        <p:spPr>
          <a:xfrm flipV="1">
            <a:off x="0" y="250825"/>
            <a:ext cx="5765800" cy="177168"/>
          </a:xfrm>
          <a:custGeom>
            <a:avLst/>
            <a:gdLst/>
            <a:ahLst/>
            <a:cxnLst/>
            <a:rect l="l" t="t" r="r" b="b"/>
            <a:pathLst>
              <a:path w="4416425">
                <a:moveTo>
                  <a:pt x="0" y="0"/>
                </a:moveTo>
                <a:lnTo>
                  <a:pt x="4415994" y="0"/>
                </a:lnTo>
              </a:path>
            </a:pathLst>
          </a:custGeom>
          <a:ln w="12700">
            <a:solidFill>
              <a:schemeClr val="bg1">
                <a:lumMod val="85000"/>
              </a:schemeClr>
            </a:solidFill>
          </a:ln>
        </p:spPr>
        <p:txBody>
          <a:bodyPr wrap="square" lIns="0" tIns="0" rIns="0" bIns="0" rtlCol="0"/>
          <a:lstStyle/>
          <a:p>
            <a:endParaRPr dirty="0"/>
          </a:p>
        </p:txBody>
      </p:sp>
      <p:sp>
        <p:nvSpPr>
          <p:cNvPr id="17" name="object 5"/>
          <p:cNvSpPr/>
          <p:nvPr/>
        </p:nvSpPr>
        <p:spPr>
          <a:xfrm>
            <a:off x="139700" y="53333"/>
            <a:ext cx="336550" cy="344011"/>
          </a:xfrm>
          <a:prstGeom prst="rect">
            <a:avLst/>
          </a:prstGeom>
          <a:blipFill>
            <a:blip r:embed="rId2"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20700" y="98425"/>
            <a:ext cx="3803650" cy="246221"/>
          </a:xfrm>
          <a:prstGeom prst="rect">
            <a:avLst/>
          </a:prstGeom>
        </p:spPr>
        <p:txBody>
          <a:bodyPr wrap="square">
            <a:spAutoFit/>
          </a:bodyPr>
          <a:lstStyle/>
          <a:p>
            <a:r>
              <a:rPr lang="ru-RU" altLang="ru-RU" sz="1000" b="1" i="1" cap="all" spc="46" dirty="0">
                <a:solidFill>
                  <a:schemeClr val="accent1">
                    <a:lumMod val="75000"/>
                  </a:schemeClr>
                </a:solidFill>
                <a:cs typeface="Times New Roman" panose="02020603050405020304" pitchFamily="18" charset="0"/>
              </a:rPr>
              <a:t>Уфк  по ульяновской области</a:t>
            </a:r>
            <a:endParaRPr lang="ru-RU" sz="1000" i="1" dirty="0">
              <a:solidFill>
                <a:schemeClr val="accent1">
                  <a:lumMod val="75000"/>
                </a:schemeClr>
              </a:solidFill>
              <a:cs typeface="Times New Roman" panose="02020603050405020304" pitchFamily="18" charset="0"/>
            </a:endParaRPr>
          </a:p>
        </p:txBody>
      </p:sp>
      <p:sp>
        <p:nvSpPr>
          <p:cNvPr id="7" name="Скругленный прямоугольник 6"/>
          <p:cNvSpPr/>
          <p:nvPr/>
        </p:nvSpPr>
        <p:spPr>
          <a:xfrm rot="10800000" flipH="1" flipV="1">
            <a:off x="3025138" y="53333"/>
            <a:ext cx="2687324" cy="730892"/>
          </a:xfrm>
          <a:prstGeom prst="roundRect">
            <a:avLst/>
          </a:prstGeom>
          <a:solidFill>
            <a:schemeClr val="bg1"/>
          </a:solidFill>
          <a:ln w="19050">
            <a:solidFill>
              <a:srgbClr val="1143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800" b="1" dirty="0" smtClean="0">
              <a:solidFill>
                <a:schemeClr val="tx2"/>
              </a:solidFill>
              <a:effectLst>
                <a:outerShdw blurRad="38100" dist="38100" dir="2700000" algn="tl">
                  <a:srgbClr val="000000">
                    <a:alpha val="43137"/>
                  </a:srgbClr>
                </a:outerShdw>
              </a:effectLst>
            </a:endParaRPr>
          </a:p>
        </p:txBody>
      </p:sp>
      <p:sp>
        <p:nvSpPr>
          <p:cNvPr id="1025" name="Rectangle 1"/>
          <p:cNvSpPr>
            <a:spLocks noChangeArrowheads="1"/>
          </p:cNvSpPr>
          <p:nvPr/>
        </p:nvSpPr>
        <p:spPr bwMode="auto">
          <a:xfrm>
            <a:off x="3111500" y="-83690"/>
            <a:ext cx="26543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smtClean="0">
              <a:ln>
                <a:noFill/>
              </a:ln>
              <a:solidFill>
                <a:schemeClr val="tx2"/>
              </a:solidFill>
              <a:effectLst/>
              <a:latin typeface="Arial (Заголовки)"/>
              <a:ea typeface="Times New Roman" pitchFamily="18" charset="0"/>
              <a:cs typeface="Calibri" pitchFamily="34" charset="0"/>
            </a:endParaRPr>
          </a:p>
          <a:p>
            <a:r>
              <a:rPr lang="ru-RU" sz="1000" b="1" dirty="0" smtClean="0">
                <a:solidFill>
                  <a:schemeClr val="tx2"/>
                </a:solidFill>
                <a:effectLst>
                  <a:outerShdw blurRad="38100" dist="38100" dir="2700000" algn="tl">
                    <a:srgbClr val="000000">
                      <a:alpha val="43137"/>
                    </a:srgbClr>
                  </a:outerShdw>
                </a:effectLst>
                <a:latin typeface="Arial (Заголовки)"/>
              </a:rPr>
              <a:t>Формирование первоначальной стоимости объектов</a:t>
            </a:r>
          </a:p>
          <a:p>
            <a:r>
              <a:rPr lang="ru-RU" sz="1000" b="1" dirty="0" smtClean="0">
                <a:solidFill>
                  <a:schemeClr val="tx2"/>
                </a:solidFill>
                <a:effectLst>
                  <a:outerShdw blurRad="38100" dist="38100" dir="2700000" algn="tl">
                    <a:srgbClr val="000000">
                      <a:alpha val="43137"/>
                    </a:srgbClr>
                  </a:outerShdw>
                </a:effectLst>
                <a:latin typeface="Arial (Заголовки)"/>
              </a:rPr>
              <a:t>нематериальных активов, созданных собственными силами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Прямоугольник 7"/>
          <p:cNvSpPr/>
          <p:nvPr/>
        </p:nvSpPr>
        <p:spPr>
          <a:xfrm>
            <a:off x="280564" y="765791"/>
            <a:ext cx="5431898" cy="2431435"/>
          </a:xfrm>
          <a:prstGeom prst="rect">
            <a:avLst/>
          </a:prstGeom>
        </p:spPr>
        <p:txBody>
          <a:bodyPr wrap="square">
            <a:spAutoFit/>
          </a:bodyPr>
          <a:lstStyle/>
          <a:p>
            <a:pPr algn="just"/>
            <a:r>
              <a:rPr lang="ru-RU" sz="800" dirty="0" smtClean="0"/>
              <a:t>Первоначальной стоимостью объекта нематериальных активов, созданного собственными силами, является сумма затрат, понесенных с момента, когда объект нематериальных активов впервые стал соответствовать критериям признания нематериальных активов, и включает все прямые затраты, необходимые для создания, производства и подготовки объекта нематериального актива к использованию по назначению, в том числе:</a:t>
            </a:r>
          </a:p>
          <a:p>
            <a:pPr algn="just"/>
            <a:r>
              <a:rPr lang="ru-RU" sz="800" dirty="0" smtClean="0"/>
              <a:t>- суммы, уплачиваемые за выполнение работ или оказание услуг при создании объекта нематериальных активов согласно договорам (государственным (муниципальным) контрактам), в том числе по договорам авторского заказа (авторским договорам), </a:t>
            </a:r>
            <a:r>
              <a:rPr lang="ru-RU" sz="800" dirty="0" err="1" smtClean="0"/>
              <a:t>договорам</a:t>
            </a:r>
            <a:r>
              <a:rPr lang="ru-RU" sz="800" dirty="0" smtClean="0"/>
              <a:t> на выполнение опытно-конструкторских и технологических работ;</a:t>
            </a:r>
          </a:p>
          <a:p>
            <a:pPr algn="just"/>
            <a:r>
              <a:rPr lang="ru-RU" sz="800" dirty="0" smtClean="0"/>
              <a:t>- расходы на оплату труда сотрудников, непосредственно занятых в процессе создания объекта нематериальных активов или в выполнении опытно-конструкторских и технологических работ;</a:t>
            </a:r>
          </a:p>
          <a:p>
            <a:pPr algn="just"/>
            <a:r>
              <a:rPr lang="ru-RU" sz="800" dirty="0" smtClean="0"/>
              <a:t>платежи, необходимые для регистрации прав на объекты нематериальных активов;</a:t>
            </a:r>
          </a:p>
          <a:p>
            <a:pPr algn="just"/>
            <a:r>
              <a:rPr lang="ru-RU" sz="800" dirty="0" smtClean="0"/>
              <a:t>- амортизация патентов и лицензий, использованных для создания объекта нематериальных активов;</a:t>
            </a:r>
          </a:p>
          <a:p>
            <a:pPr algn="just"/>
            <a:r>
              <a:rPr lang="ru-RU" sz="800" dirty="0" smtClean="0"/>
              <a:t>расходы на содержание и эксплуатацию научно-исследовательского оборудования, установок и сооружений,   других основных средств и иного имущества, расходы на амортизацию основных средств и объекта нематериальных активов, использованных непосредственно при создании объекта нематериальных активов, первоначальная стоимость которого формируется;</a:t>
            </a:r>
          </a:p>
          <a:p>
            <a:pPr algn="just"/>
            <a:r>
              <a:rPr lang="ru-RU" sz="800" dirty="0" smtClean="0"/>
              <a:t>- иные расходы, непосредственно связанные с созданием объекта нематериальных активов и обеспечением условий для его использования в запланированных целях.</a:t>
            </a:r>
            <a:endParaRPr lang="ru-RU" sz="800" dirty="0"/>
          </a:p>
        </p:txBody>
      </p:sp>
      <p:pic>
        <p:nvPicPr>
          <p:cNvPr id="9"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2607" t="56879" r="85159" b="37589"/>
          <a:stretch/>
        </p:blipFill>
        <p:spPr bwMode="auto">
          <a:xfrm>
            <a:off x="0" y="1393825"/>
            <a:ext cx="270402" cy="152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2607" t="56879" r="85159" b="37589"/>
          <a:stretch/>
        </p:blipFill>
        <p:spPr bwMode="auto">
          <a:xfrm>
            <a:off x="0" y="1851025"/>
            <a:ext cx="270402" cy="152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2607" t="56879" r="85159" b="37589"/>
          <a:stretch/>
        </p:blipFill>
        <p:spPr bwMode="auto">
          <a:xfrm>
            <a:off x="0" y="2232025"/>
            <a:ext cx="270402" cy="152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2607" t="56879" r="85159" b="37589"/>
          <a:stretch/>
        </p:blipFill>
        <p:spPr bwMode="auto">
          <a:xfrm>
            <a:off x="0" y="2841625"/>
            <a:ext cx="270402" cy="152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99466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p:cNvSpPr txBox="1"/>
          <p:nvPr/>
        </p:nvSpPr>
        <p:spPr>
          <a:xfrm>
            <a:off x="5305385" y="2994025"/>
            <a:ext cx="444500" cy="400110"/>
          </a:xfrm>
          <a:prstGeom prst="rect">
            <a:avLst/>
          </a:prstGeom>
          <a:noFill/>
        </p:spPr>
        <p:txBody>
          <a:bodyPr wrap="square" rtlCol="0">
            <a:spAutoFit/>
          </a:bodyPr>
          <a:lstStyle/>
          <a:p>
            <a:pPr algn="r"/>
            <a:r>
              <a:rPr lang="en-US" sz="1000" b="1" dirty="0" smtClean="0"/>
              <a:t>1</a:t>
            </a:r>
            <a:r>
              <a:rPr lang="ru-RU" sz="1000" b="1" dirty="0" smtClean="0"/>
              <a:t>7</a:t>
            </a:r>
          </a:p>
          <a:p>
            <a:pPr algn="r"/>
            <a:endParaRPr lang="ru-RU" sz="1000" b="1" dirty="0"/>
          </a:p>
        </p:txBody>
      </p:sp>
      <p:sp>
        <p:nvSpPr>
          <p:cNvPr id="26" name="object 2"/>
          <p:cNvSpPr/>
          <p:nvPr/>
        </p:nvSpPr>
        <p:spPr>
          <a:xfrm flipV="1">
            <a:off x="0" y="250825"/>
            <a:ext cx="5765800" cy="177168"/>
          </a:xfrm>
          <a:custGeom>
            <a:avLst/>
            <a:gdLst/>
            <a:ahLst/>
            <a:cxnLst/>
            <a:rect l="l" t="t" r="r" b="b"/>
            <a:pathLst>
              <a:path w="4416425">
                <a:moveTo>
                  <a:pt x="0" y="0"/>
                </a:moveTo>
                <a:lnTo>
                  <a:pt x="4415994" y="0"/>
                </a:lnTo>
              </a:path>
            </a:pathLst>
          </a:custGeom>
          <a:ln w="12700">
            <a:solidFill>
              <a:schemeClr val="bg1">
                <a:lumMod val="85000"/>
              </a:schemeClr>
            </a:solidFill>
          </a:ln>
        </p:spPr>
        <p:txBody>
          <a:bodyPr wrap="square" lIns="0" tIns="0" rIns="0" bIns="0" rtlCol="0"/>
          <a:lstStyle/>
          <a:p>
            <a:endParaRPr dirty="0"/>
          </a:p>
        </p:txBody>
      </p:sp>
      <p:sp>
        <p:nvSpPr>
          <p:cNvPr id="17" name="object 5"/>
          <p:cNvSpPr/>
          <p:nvPr/>
        </p:nvSpPr>
        <p:spPr>
          <a:xfrm>
            <a:off x="139700" y="53333"/>
            <a:ext cx="336550" cy="344011"/>
          </a:xfrm>
          <a:prstGeom prst="rect">
            <a:avLst/>
          </a:prstGeom>
          <a:blipFill>
            <a:blip r:embed="rId2"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20700" y="98425"/>
            <a:ext cx="3803650" cy="246221"/>
          </a:xfrm>
          <a:prstGeom prst="rect">
            <a:avLst/>
          </a:prstGeom>
        </p:spPr>
        <p:txBody>
          <a:bodyPr wrap="square">
            <a:spAutoFit/>
          </a:bodyPr>
          <a:lstStyle/>
          <a:p>
            <a:r>
              <a:rPr lang="ru-RU" altLang="ru-RU" sz="1000" b="1" i="1" cap="all" spc="46" dirty="0">
                <a:solidFill>
                  <a:schemeClr val="accent1">
                    <a:lumMod val="75000"/>
                  </a:schemeClr>
                </a:solidFill>
                <a:cs typeface="Times New Roman" panose="02020603050405020304" pitchFamily="18" charset="0"/>
              </a:rPr>
              <a:t>Уфк  по ульяновской области</a:t>
            </a:r>
            <a:endParaRPr lang="ru-RU" sz="1000" i="1" dirty="0">
              <a:solidFill>
                <a:schemeClr val="accent1">
                  <a:lumMod val="75000"/>
                </a:schemeClr>
              </a:solidFill>
              <a:cs typeface="Times New Roman" panose="02020603050405020304" pitchFamily="18" charset="0"/>
            </a:endParaRPr>
          </a:p>
        </p:txBody>
      </p:sp>
      <p:sp>
        <p:nvSpPr>
          <p:cNvPr id="7" name="Скругленный прямоугольник 6"/>
          <p:cNvSpPr/>
          <p:nvPr/>
        </p:nvSpPr>
        <p:spPr>
          <a:xfrm rot="10800000" flipH="1" flipV="1">
            <a:off x="3025138" y="53333"/>
            <a:ext cx="2687324" cy="344011"/>
          </a:xfrm>
          <a:prstGeom prst="roundRect">
            <a:avLst/>
          </a:prstGeom>
          <a:solidFill>
            <a:schemeClr val="bg1"/>
          </a:solidFill>
          <a:ln w="19050">
            <a:solidFill>
              <a:srgbClr val="1143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000" b="1" dirty="0" smtClean="0">
                <a:solidFill>
                  <a:schemeClr val="tx2"/>
                </a:solidFill>
                <a:effectLst>
                  <a:outerShdw blurRad="38100" dist="38100" dir="2700000" algn="tl">
                    <a:srgbClr val="000000">
                      <a:alpha val="43137"/>
                    </a:srgbClr>
                  </a:outerShdw>
                </a:effectLst>
                <a:latin typeface="Arial (Заголовки)"/>
              </a:rPr>
              <a:t>Последующая оценка нематериальных активов</a:t>
            </a:r>
            <a:r>
              <a:rPr lang="en-US" sz="1000" b="1" dirty="0" smtClean="0">
                <a:solidFill>
                  <a:schemeClr val="tx2"/>
                </a:solidFill>
                <a:effectLst>
                  <a:outerShdw blurRad="38100" dist="38100" dir="2700000" algn="tl">
                    <a:srgbClr val="000000">
                      <a:alpha val="43137"/>
                    </a:srgbClr>
                  </a:outerShdw>
                </a:effectLst>
                <a:latin typeface="Arial (Заголовки)"/>
              </a:rPr>
              <a:t> </a:t>
            </a:r>
            <a:endParaRPr lang="ru-RU" sz="1000" b="1" dirty="0" smtClean="0">
              <a:solidFill>
                <a:schemeClr val="tx2"/>
              </a:solidFill>
              <a:effectLst>
                <a:outerShdw blurRad="38100" dist="38100" dir="2700000" algn="tl">
                  <a:srgbClr val="000000">
                    <a:alpha val="43137"/>
                  </a:srgbClr>
                </a:outerShdw>
              </a:effectLst>
              <a:latin typeface="Arial (Заголовки)"/>
            </a:endParaRPr>
          </a:p>
        </p:txBody>
      </p:sp>
      <p:sp>
        <p:nvSpPr>
          <p:cNvPr id="8" name="Прямоугольник 7"/>
          <p:cNvSpPr/>
          <p:nvPr/>
        </p:nvSpPr>
        <p:spPr>
          <a:xfrm>
            <a:off x="139700" y="555625"/>
            <a:ext cx="5562600" cy="1938992"/>
          </a:xfrm>
          <a:prstGeom prst="rect">
            <a:avLst/>
          </a:prstGeom>
        </p:spPr>
        <p:txBody>
          <a:bodyPr wrap="square">
            <a:spAutoFit/>
          </a:bodyPr>
          <a:lstStyle/>
          <a:p>
            <a:pPr algn="just"/>
            <a:r>
              <a:rPr lang="ru-RU" sz="800" dirty="0" smtClean="0"/>
              <a:t>После признания в бухгалтерском учете актива в качестве объекта нематериального актива, его учет осуществляется по балансовой стоимости.</a:t>
            </a:r>
          </a:p>
          <a:p>
            <a:pPr algn="just"/>
            <a:endParaRPr lang="ru-RU" sz="800" dirty="0" smtClean="0"/>
          </a:p>
          <a:p>
            <a:pPr algn="just"/>
            <a:r>
              <a:rPr lang="ru-RU" sz="800" dirty="0" smtClean="0"/>
              <a:t>Балансовой стоимостью объекта нематериальных активов, учитываемого по амортизированной стоимости, является первоначальная стоимость актива с учетом ее изменений (на суммы накопленной амортизации и убытков от обесценения).</a:t>
            </a:r>
          </a:p>
          <a:p>
            <a:pPr algn="just"/>
            <a:endParaRPr lang="ru-RU" sz="800" dirty="0" smtClean="0"/>
          </a:p>
          <a:p>
            <a:pPr algn="just"/>
            <a:r>
              <a:rPr lang="ru-RU" sz="800" dirty="0" smtClean="0"/>
              <a:t>Изменение балансовой стоимости объекта нематериальных активов, учитываемого по справедливой стоимости, возможно, если указанное изменение предусмотрено СГС "Нематериальные активы" и другими нормативными актами в рамках законодательства Российской Федерации в случаях переоценки объектов нематериальных активов до справедливой стоимости, а также при их обесценении.</a:t>
            </a:r>
          </a:p>
          <a:p>
            <a:pPr algn="just"/>
            <a:endParaRPr lang="ru-RU" sz="800" dirty="0" smtClean="0"/>
          </a:p>
          <a:p>
            <a:pPr algn="just"/>
            <a:r>
              <a:rPr lang="ru-RU" sz="800" dirty="0" smtClean="0"/>
              <a:t>В соответствии с пунктом 25 СГС "Нематериальные активы" результат переоценки до справедливой стоимости, определяемой методом рыночных цен, отражается в бухгалтерском учете и раскрывается в бухгалтерской (финансовой) отчетности обособленно в составе финансового результата текущего периода.</a:t>
            </a:r>
            <a:endParaRPr lang="ru-RU" sz="800" dirty="0"/>
          </a:p>
        </p:txBody>
      </p:sp>
    </p:spTree>
    <p:extLst>
      <p:ext uri="{BB962C8B-B14F-4D97-AF65-F5344CB8AC3E}">
        <p14:creationId xmlns="" xmlns:p14="http://schemas.microsoft.com/office/powerpoint/2010/main" val="3528242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p:cNvSpPr txBox="1"/>
          <p:nvPr/>
        </p:nvSpPr>
        <p:spPr>
          <a:xfrm>
            <a:off x="5305385" y="2994025"/>
            <a:ext cx="444500" cy="400110"/>
          </a:xfrm>
          <a:prstGeom prst="rect">
            <a:avLst/>
          </a:prstGeom>
          <a:noFill/>
        </p:spPr>
        <p:txBody>
          <a:bodyPr wrap="square" rtlCol="0">
            <a:spAutoFit/>
          </a:bodyPr>
          <a:lstStyle/>
          <a:p>
            <a:pPr algn="r"/>
            <a:r>
              <a:rPr lang="en-US" sz="1000" b="1" dirty="0" smtClean="0"/>
              <a:t>1</a:t>
            </a:r>
            <a:r>
              <a:rPr lang="ru-RU" sz="1000" b="1" dirty="0" smtClean="0"/>
              <a:t>8</a:t>
            </a:r>
          </a:p>
          <a:p>
            <a:pPr algn="r"/>
            <a:endParaRPr lang="ru-RU" sz="1000" b="1" dirty="0"/>
          </a:p>
        </p:txBody>
      </p:sp>
      <p:sp>
        <p:nvSpPr>
          <p:cNvPr id="26" name="object 2"/>
          <p:cNvSpPr/>
          <p:nvPr/>
        </p:nvSpPr>
        <p:spPr>
          <a:xfrm flipV="1">
            <a:off x="0" y="250825"/>
            <a:ext cx="5765800" cy="177168"/>
          </a:xfrm>
          <a:custGeom>
            <a:avLst/>
            <a:gdLst/>
            <a:ahLst/>
            <a:cxnLst/>
            <a:rect l="l" t="t" r="r" b="b"/>
            <a:pathLst>
              <a:path w="4416425">
                <a:moveTo>
                  <a:pt x="0" y="0"/>
                </a:moveTo>
                <a:lnTo>
                  <a:pt x="4415994" y="0"/>
                </a:lnTo>
              </a:path>
            </a:pathLst>
          </a:custGeom>
          <a:ln w="12700">
            <a:solidFill>
              <a:schemeClr val="bg1">
                <a:lumMod val="85000"/>
              </a:schemeClr>
            </a:solidFill>
          </a:ln>
        </p:spPr>
        <p:txBody>
          <a:bodyPr wrap="square" lIns="0" tIns="0" rIns="0" bIns="0" rtlCol="0"/>
          <a:lstStyle/>
          <a:p>
            <a:endParaRPr dirty="0"/>
          </a:p>
        </p:txBody>
      </p:sp>
      <p:sp>
        <p:nvSpPr>
          <p:cNvPr id="17" name="object 5"/>
          <p:cNvSpPr/>
          <p:nvPr/>
        </p:nvSpPr>
        <p:spPr>
          <a:xfrm>
            <a:off x="139700" y="53333"/>
            <a:ext cx="336550" cy="344011"/>
          </a:xfrm>
          <a:prstGeom prst="rect">
            <a:avLst/>
          </a:prstGeom>
          <a:blipFill>
            <a:blip r:embed="rId2"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20700" y="98425"/>
            <a:ext cx="3803650" cy="246221"/>
          </a:xfrm>
          <a:prstGeom prst="rect">
            <a:avLst/>
          </a:prstGeom>
        </p:spPr>
        <p:txBody>
          <a:bodyPr wrap="square">
            <a:spAutoFit/>
          </a:bodyPr>
          <a:lstStyle/>
          <a:p>
            <a:r>
              <a:rPr lang="ru-RU" altLang="ru-RU" sz="1000" b="1" i="1" cap="all" spc="46" dirty="0">
                <a:solidFill>
                  <a:schemeClr val="accent1">
                    <a:lumMod val="75000"/>
                  </a:schemeClr>
                </a:solidFill>
                <a:cs typeface="Times New Roman" panose="02020603050405020304" pitchFamily="18" charset="0"/>
              </a:rPr>
              <a:t>Уфк  по ульяновской области</a:t>
            </a:r>
            <a:endParaRPr lang="ru-RU" sz="1000" i="1" dirty="0">
              <a:solidFill>
                <a:schemeClr val="accent1">
                  <a:lumMod val="75000"/>
                </a:schemeClr>
              </a:solidFill>
              <a:cs typeface="Times New Roman" panose="02020603050405020304" pitchFamily="18" charset="0"/>
            </a:endParaRPr>
          </a:p>
        </p:txBody>
      </p:sp>
      <p:sp>
        <p:nvSpPr>
          <p:cNvPr id="7" name="Скругленный прямоугольник 6"/>
          <p:cNvSpPr/>
          <p:nvPr/>
        </p:nvSpPr>
        <p:spPr>
          <a:xfrm rot="10800000" flipH="1" flipV="1">
            <a:off x="3025138" y="1"/>
            <a:ext cx="2687324" cy="397344"/>
          </a:xfrm>
          <a:prstGeom prst="roundRect">
            <a:avLst/>
          </a:prstGeom>
          <a:solidFill>
            <a:schemeClr val="bg1"/>
          </a:solidFill>
          <a:ln w="19050">
            <a:solidFill>
              <a:srgbClr val="1143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00" b="1" dirty="0" smtClean="0">
              <a:solidFill>
                <a:schemeClr val="tx1"/>
              </a:solidFill>
            </a:endParaRPr>
          </a:p>
          <a:p>
            <a:endParaRPr lang="en-US" sz="800" b="1" dirty="0" smtClean="0">
              <a:solidFill>
                <a:schemeClr val="tx1"/>
              </a:solidFill>
            </a:endParaRPr>
          </a:p>
          <a:p>
            <a:pPr algn="ctr"/>
            <a:r>
              <a:rPr lang="ru-RU" sz="1000" dirty="0" smtClean="0">
                <a:solidFill>
                  <a:schemeClr val="tx2"/>
                </a:solidFill>
                <a:effectLst>
                  <a:outerShdw blurRad="38100" dist="38100" dir="2700000" algn="tl">
                    <a:srgbClr val="000000">
                      <a:alpha val="43137"/>
                    </a:srgbClr>
                  </a:outerShdw>
                </a:effectLst>
                <a:latin typeface="Arial (Заголовки)"/>
              </a:rPr>
              <a:t>Амортизация нематериальных активов</a:t>
            </a:r>
            <a:endParaRPr lang="en-US" sz="1000" b="1" dirty="0" smtClean="0">
              <a:solidFill>
                <a:schemeClr val="tx2"/>
              </a:solidFill>
              <a:effectLst>
                <a:outerShdw blurRad="38100" dist="38100" dir="2700000" algn="tl">
                  <a:srgbClr val="000000">
                    <a:alpha val="43137"/>
                  </a:srgbClr>
                </a:outerShdw>
              </a:effectLst>
              <a:latin typeface="Arial (Заголовки)"/>
            </a:endParaRPr>
          </a:p>
          <a:p>
            <a:r>
              <a:rPr lang="ru-RU" sz="1000" dirty="0" smtClean="0">
                <a:solidFill>
                  <a:schemeClr val="tx2"/>
                </a:solidFill>
                <a:effectLst>
                  <a:outerShdw blurRad="38100" dist="38100" dir="2700000" algn="tl">
                    <a:srgbClr val="000000">
                      <a:alpha val="43137"/>
                    </a:srgbClr>
                  </a:outerShdw>
                </a:effectLst>
                <a:latin typeface="Arial (Заголовки)"/>
              </a:rPr>
              <a:t> </a:t>
            </a:r>
            <a:endParaRPr lang="ru-RU" sz="1000" dirty="0">
              <a:solidFill>
                <a:schemeClr val="tx2"/>
              </a:solidFill>
              <a:effectLst>
                <a:outerShdw blurRad="38100" dist="38100" dir="2700000" algn="tl">
                  <a:srgbClr val="000000">
                    <a:alpha val="43137"/>
                  </a:srgbClr>
                </a:outerShdw>
              </a:effectLst>
              <a:latin typeface="Arial (Заголовки)"/>
            </a:endParaRPr>
          </a:p>
        </p:txBody>
      </p:sp>
      <p:sp>
        <p:nvSpPr>
          <p:cNvPr id="9" name="Прямоугольник 8"/>
          <p:cNvSpPr/>
          <p:nvPr/>
        </p:nvSpPr>
        <p:spPr>
          <a:xfrm>
            <a:off x="63500" y="479424"/>
            <a:ext cx="5638800" cy="2677656"/>
          </a:xfrm>
          <a:prstGeom prst="rect">
            <a:avLst/>
          </a:prstGeom>
        </p:spPr>
        <p:txBody>
          <a:bodyPr wrap="square">
            <a:spAutoFit/>
          </a:bodyPr>
          <a:lstStyle/>
          <a:p>
            <a:r>
              <a:rPr lang="ru-RU" sz="800" dirty="0" smtClean="0"/>
              <a:t>Стоимость объекта нематериального актива переносится на расходы (на уменьшение финансового результата) посредством начисления амортизации в течение срока его полезного использования.</a:t>
            </a:r>
          </a:p>
          <a:p>
            <a:r>
              <a:rPr lang="ru-RU" sz="800" dirty="0" smtClean="0"/>
              <a:t>Амортизации подлежат только нематериальные активы с определенным сроком полезного использования.</a:t>
            </a:r>
          </a:p>
          <a:p>
            <a:r>
              <a:rPr lang="ru-RU" sz="800" dirty="0" smtClean="0"/>
              <a:t>Метод амортизации отражает предполагаемый способ получения будущих экономических выгод или полезного потенциала, заключенного в активе.</a:t>
            </a:r>
          </a:p>
          <a:p>
            <a:r>
              <a:rPr lang="ru-RU" sz="800" dirty="0" smtClean="0"/>
              <a:t>Начисление амортизации по объекту нематериальных активов производится в соответствии с учетной политикой субъекта учета одним из следующих методов:</a:t>
            </a:r>
          </a:p>
          <a:p>
            <a:r>
              <a:rPr lang="ru-RU" sz="800" dirty="0" smtClean="0"/>
              <a:t>                линейным методом;</a:t>
            </a:r>
          </a:p>
          <a:p>
            <a:r>
              <a:rPr lang="ru-RU" sz="800" dirty="0" smtClean="0"/>
              <a:t>                методом уменьшаемого остатка;</a:t>
            </a:r>
          </a:p>
          <a:p>
            <a:r>
              <a:rPr lang="ru-RU" sz="800" dirty="0" smtClean="0"/>
              <a:t>                пропорционально объему продукции.</a:t>
            </a:r>
          </a:p>
          <a:p>
            <a:r>
              <a:rPr lang="ru-RU" sz="800" dirty="0" smtClean="0"/>
              <a:t>              Сумма амортизации за каждый период признается в составе расходов текущего периода (относится на уменьшение финансового результата).</a:t>
            </a:r>
          </a:p>
          <a:p>
            <a:r>
              <a:rPr lang="ru-RU" sz="800" dirty="0" smtClean="0"/>
              <a:t>Амортизация объекта нематериального актива в соответствии с пунктами 28 и 29 СГС "Нематериальные активы" начинается с 1-го числа месяца, следующего за месяцем принятия его к бухгалтерскому учету, и прекращается с 1-го числа месяца, следующего за месяцем прекращения признания объекта нематериального актива (выбытия его из бухгалтерского учета), или с 1-го числа месяца, следующего за месяцем, в котором остаточная стоимость объекта нематериальных активов стала равна нулю.</a:t>
            </a:r>
          </a:p>
          <a:p>
            <a:r>
              <a:rPr lang="ru-RU" sz="800" dirty="0" smtClean="0"/>
              <a:t>Начисление амортизации объекта нематериальных активов не приостанавливается в случаях, когда объект нематериальных активов не используется, либо удерживается для отчуждения не в пользу организаций бюджетной сферы, за исключением случая, когда остаточная стоимость объекта нематериальных активов стала равна нулю.</a:t>
            </a:r>
            <a:endParaRPr lang="ru-RU" sz="800" dirty="0"/>
          </a:p>
        </p:txBody>
      </p:sp>
      <p:pic>
        <p:nvPicPr>
          <p:cNvPr id="13" name="Picture 2" descr="C:\ФКР_РАБОТА\ИНСТРУКЦИЯ ПОЛЬЗОВАТЕЛЯМ\Картинки\галочка 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372173"/>
            <a:ext cx="596900" cy="40265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651329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p:cNvSpPr txBox="1"/>
          <p:nvPr/>
        </p:nvSpPr>
        <p:spPr>
          <a:xfrm>
            <a:off x="5305385" y="2994025"/>
            <a:ext cx="444500" cy="400110"/>
          </a:xfrm>
          <a:prstGeom prst="rect">
            <a:avLst/>
          </a:prstGeom>
          <a:noFill/>
        </p:spPr>
        <p:txBody>
          <a:bodyPr wrap="square" rtlCol="0">
            <a:spAutoFit/>
          </a:bodyPr>
          <a:lstStyle/>
          <a:p>
            <a:pPr algn="r"/>
            <a:r>
              <a:rPr lang="en-US" sz="1000" b="1" dirty="0" smtClean="0"/>
              <a:t>1</a:t>
            </a:r>
            <a:r>
              <a:rPr lang="ru-RU" sz="1000" b="1" dirty="0" smtClean="0"/>
              <a:t>9</a:t>
            </a:r>
          </a:p>
          <a:p>
            <a:pPr algn="r"/>
            <a:endParaRPr lang="ru-RU" sz="1000" b="1" dirty="0"/>
          </a:p>
        </p:txBody>
      </p:sp>
      <p:sp>
        <p:nvSpPr>
          <p:cNvPr id="26" name="object 2"/>
          <p:cNvSpPr/>
          <p:nvPr/>
        </p:nvSpPr>
        <p:spPr>
          <a:xfrm flipV="1">
            <a:off x="0" y="250825"/>
            <a:ext cx="5765800" cy="177168"/>
          </a:xfrm>
          <a:custGeom>
            <a:avLst/>
            <a:gdLst/>
            <a:ahLst/>
            <a:cxnLst/>
            <a:rect l="l" t="t" r="r" b="b"/>
            <a:pathLst>
              <a:path w="4416425">
                <a:moveTo>
                  <a:pt x="0" y="0"/>
                </a:moveTo>
                <a:lnTo>
                  <a:pt x="4415994" y="0"/>
                </a:lnTo>
              </a:path>
            </a:pathLst>
          </a:custGeom>
          <a:ln w="12700">
            <a:solidFill>
              <a:schemeClr val="bg1">
                <a:lumMod val="85000"/>
              </a:schemeClr>
            </a:solidFill>
          </a:ln>
        </p:spPr>
        <p:txBody>
          <a:bodyPr wrap="square" lIns="0" tIns="0" rIns="0" bIns="0" rtlCol="0"/>
          <a:lstStyle/>
          <a:p>
            <a:endParaRPr dirty="0"/>
          </a:p>
        </p:txBody>
      </p:sp>
      <p:sp>
        <p:nvSpPr>
          <p:cNvPr id="17" name="object 5"/>
          <p:cNvSpPr/>
          <p:nvPr/>
        </p:nvSpPr>
        <p:spPr>
          <a:xfrm>
            <a:off x="139700" y="53333"/>
            <a:ext cx="336550" cy="344011"/>
          </a:xfrm>
          <a:prstGeom prst="rect">
            <a:avLst/>
          </a:prstGeom>
          <a:blipFill>
            <a:blip r:embed="rId2"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20700" y="98425"/>
            <a:ext cx="3803650" cy="246221"/>
          </a:xfrm>
          <a:prstGeom prst="rect">
            <a:avLst/>
          </a:prstGeom>
        </p:spPr>
        <p:txBody>
          <a:bodyPr wrap="square">
            <a:spAutoFit/>
          </a:bodyPr>
          <a:lstStyle/>
          <a:p>
            <a:r>
              <a:rPr lang="ru-RU" altLang="ru-RU" sz="1000" b="1" i="1" cap="all" spc="46" dirty="0">
                <a:solidFill>
                  <a:schemeClr val="accent1">
                    <a:lumMod val="75000"/>
                  </a:schemeClr>
                </a:solidFill>
                <a:cs typeface="Times New Roman" panose="02020603050405020304" pitchFamily="18" charset="0"/>
              </a:rPr>
              <a:t>Уфк  по ульяновской области</a:t>
            </a:r>
            <a:endParaRPr lang="ru-RU" sz="1000" i="1" dirty="0">
              <a:solidFill>
                <a:schemeClr val="accent1">
                  <a:lumMod val="75000"/>
                </a:schemeClr>
              </a:solidFill>
              <a:cs typeface="Times New Roman" panose="02020603050405020304" pitchFamily="18" charset="0"/>
            </a:endParaRPr>
          </a:p>
        </p:txBody>
      </p:sp>
      <p:sp>
        <p:nvSpPr>
          <p:cNvPr id="7" name="Скругленный прямоугольник 6"/>
          <p:cNvSpPr/>
          <p:nvPr/>
        </p:nvSpPr>
        <p:spPr>
          <a:xfrm rot="10800000" flipH="1" flipV="1">
            <a:off x="3025138" y="53333"/>
            <a:ext cx="2687324" cy="654692"/>
          </a:xfrm>
          <a:prstGeom prst="roundRect">
            <a:avLst/>
          </a:prstGeom>
          <a:solidFill>
            <a:schemeClr val="bg1"/>
          </a:solidFill>
          <a:ln w="19050">
            <a:solidFill>
              <a:srgbClr val="1143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00" b="1" dirty="0" smtClean="0">
              <a:solidFill>
                <a:schemeClr val="tx1"/>
              </a:solidFill>
            </a:endParaRPr>
          </a:p>
          <a:p>
            <a:r>
              <a:rPr lang="ru-RU" sz="1000" b="1" dirty="0" err="1" smtClean="0">
                <a:solidFill>
                  <a:schemeClr val="tx2"/>
                </a:solidFill>
                <a:effectLst>
                  <a:outerShdw blurRad="38100" dist="38100" dir="2700000" algn="tl">
                    <a:srgbClr val="000000">
                      <a:alpha val="43137"/>
                    </a:srgbClr>
                  </a:outerShdw>
                </a:effectLst>
                <a:latin typeface="Arial (Заголовки)"/>
              </a:rPr>
              <a:t>Реклассификация</a:t>
            </a:r>
            <a:r>
              <a:rPr lang="ru-RU" sz="1000" b="1" dirty="0" smtClean="0">
                <a:solidFill>
                  <a:schemeClr val="tx2"/>
                </a:solidFill>
                <a:effectLst>
                  <a:outerShdw blurRad="38100" dist="38100" dir="2700000" algn="tl">
                    <a:srgbClr val="000000">
                      <a:alpha val="43137"/>
                    </a:srgbClr>
                  </a:outerShdw>
                </a:effectLst>
                <a:latin typeface="Arial (Заголовки)"/>
              </a:rPr>
              <a:t> объектов нематериальных активов и прав</a:t>
            </a:r>
          </a:p>
          <a:p>
            <a:r>
              <a:rPr lang="ru-RU" sz="1000" b="1" dirty="0" smtClean="0">
                <a:solidFill>
                  <a:schemeClr val="tx2"/>
                </a:solidFill>
                <a:effectLst>
                  <a:outerShdw blurRad="38100" dist="38100" dir="2700000" algn="tl">
                    <a:srgbClr val="000000">
                      <a:alpha val="43137"/>
                    </a:srgbClr>
                  </a:outerShdw>
                </a:effectLst>
                <a:latin typeface="Arial (Заголовки)"/>
              </a:rPr>
              <a:t>пользования нематериальными </a:t>
            </a:r>
            <a:r>
              <a:rPr lang="ru-RU" sz="900" b="1" dirty="0" smtClean="0"/>
              <a:t>активами</a:t>
            </a:r>
          </a:p>
          <a:p>
            <a:r>
              <a:rPr lang="ru-RU" sz="900" dirty="0" smtClean="0"/>
              <a:t> </a:t>
            </a:r>
            <a:endParaRPr lang="ru-RU" sz="900" dirty="0"/>
          </a:p>
        </p:txBody>
      </p:sp>
      <p:sp>
        <p:nvSpPr>
          <p:cNvPr id="3073" name="Rectangle 1"/>
          <p:cNvSpPr>
            <a:spLocks noChangeArrowheads="1"/>
          </p:cNvSpPr>
          <p:nvPr/>
        </p:nvSpPr>
        <p:spPr bwMode="auto">
          <a:xfrm>
            <a:off x="139700" y="821943"/>
            <a:ext cx="5410200" cy="17235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Операции по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реклассификации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объектов нематериальных активов, прав пользования нематериальными активами в бухгалтерском учете отражаются перспективно как изменение оценочных значений.</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При переводе объектов учета, например, из подгруппы "Права пользования нематериальными активами с неопределенным сроком полезного использования" в подгруппу "Права пользования нематериальными активами с определенным сроком полезного использования" в бухгалтерском учете производится следующая бухгалтерская запись:</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по дебету счета 01116X352 "Права пользования нематериальными активами с определенным сроком полезного использования",</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кредиту счета 01116X353 "Права пользования нематериальными активами с неопределенным сроком полезного использования".</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950474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p:cNvSpPr txBox="1"/>
          <p:nvPr/>
        </p:nvSpPr>
        <p:spPr>
          <a:xfrm>
            <a:off x="5305385" y="2994025"/>
            <a:ext cx="444500" cy="246221"/>
          </a:xfrm>
          <a:prstGeom prst="rect">
            <a:avLst/>
          </a:prstGeom>
          <a:noFill/>
        </p:spPr>
        <p:txBody>
          <a:bodyPr wrap="square" rtlCol="0">
            <a:spAutoFit/>
          </a:bodyPr>
          <a:lstStyle/>
          <a:p>
            <a:pPr algn="r"/>
            <a:r>
              <a:rPr lang="ru-RU" sz="1000" b="1" dirty="0" smtClean="0"/>
              <a:t>1</a:t>
            </a:r>
            <a:endParaRPr lang="ru-RU" sz="1000" b="1" dirty="0"/>
          </a:p>
        </p:txBody>
      </p:sp>
      <p:sp>
        <p:nvSpPr>
          <p:cNvPr id="26" name="object 2"/>
          <p:cNvSpPr/>
          <p:nvPr/>
        </p:nvSpPr>
        <p:spPr>
          <a:xfrm flipV="1">
            <a:off x="0" y="250825"/>
            <a:ext cx="5765800" cy="177168"/>
          </a:xfrm>
          <a:custGeom>
            <a:avLst/>
            <a:gdLst/>
            <a:ahLst/>
            <a:cxnLst/>
            <a:rect l="l" t="t" r="r" b="b"/>
            <a:pathLst>
              <a:path w="4416425">
                <a:moveTo>
                  <a:pt x="0" y="0"/>
                </a:moveTo>
                <a:lnTo>
                  <a:pt x="4415994" y="0"/>
                </a:lnTo>
              </a:path>
            </a:pathLst>
          </a:custGeom>
          <a:ln w="12700">
            <a:solidFill>
              <a:schemeClr val="bg1">
                <a:lumMod val="85000"/>
              </a:schemeClr>
            </a:solidFill>
          </a:ln>
        </p:spPr>
        <p:txBody>
          <a:bodyPr wrap="square" lIns="0" tIns="0" rIns="0" bIns="0" rtlCol="0"/>
          <a:lstStyle/>
          <a:p>
            <a:endParaRPr dirty="0"/>
          </a:p>
        </p:txBody>
      </p:sp>
      <p:sp>
        <p:nvSpPr>
          <p:cNvPr id="17" name="object 5"/>
          <p:cNvSpPr/>
          <p:nvPr/>
        </p:nvSpPr>
        <p:spPr>
          <a:xfrm>
            <a:off x="139700" y="53333"/>
            <a:ext cx="336550" cy="344011"/>
          </a:xfrm>
          <a:prstGeom prst="rect">
            <a:avLst/>
          </a:prstGeom>
          <a:blipFill>
            <a:blip r:embed="rId3"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02863" y="92948"/>
            <a:ext cx="3803650" cy="246221"/>
          </a:xfrm>
          <a:prstGeom prst="rect">
            <a:avLst/>
          </a:prstGeom>
        </p:spPr>
        <p:txBody>
          <a:bodyPr wrap="square">
            <a:spAutoFit/>
          </a:bodyPr>
          <a:lstStyle/>
          <a:p>
            <a:r>
              <a:rPr lang="ru-RU" altLang="ru-RU" sz="1000" b="1" i="1" cap="all" spc="46" dirty="0">
                <a:solidFill>
                  <a:schemeClr val="accent1">
                    <a:lumMod val="75000"/>
                  </a:schemeClr>
                </a:solidFill>
                <a:cs typeface="Times New Roman" panose="02020603050405020304" pitchFamily="18" charset="0"/>
              </a:rPr>
              <a:t>Уфк  по ульяновской области</a:t>
            </a:r>
            <a:endParaRPr lang="ru-RU" sz="1000" i="1" dirty="0">
              <a:solidFill>
                <a:schemeClr val="accent1">
                  <a:lumMod val="75000"/>
                </a:schemeClr>
              </a:solidFill>
              <a:cs typeface="Times New Roman" panose="02020603050405020304" pitchFamily="18" charset="0"/>
            </a:endParaRPr>
          </a:p>
        </p:txBody>
      </p:sp>
      <p:sp>
        <p:nvSpPr>
          <p:cNvPr id="9" name="TextBox 8"/>
          <p:cNvSpPr txBox="1"/>
          <p:nvPr/>
        </p:nvSpPr>
        <p:spPr>
          <a:xfrm>
            <a:off x="287775" y="442738"/>
            <a:ext cx="4953000" cy="307777"/>
          </a:xfrm>
          <a:prstGeom prst="rect">
            <a:avLst/>
          </a:prstGeom>
          <a:noFill/>
        </p:spPr>
        <p:txBody>
          <a:bodyPr wrap="square" rtlCol="0">
            <a:spAutoFit/>
          </a:bodyPr>
          <a:lstStyle/>
          <a:p>
            <a:pPr indent="180975" algn="ctr">
              <a:defRPr/>
            </a:pPr>
            <a:endParaRPr lang="ru-RU" sz="1400" dirty="0">
              <a:latin typeface="Times New Roman" pitchFamily="18" charset="0"/>
              <a:cs typeface="Times New Roman" pitchFamily="18" charset="0"/>
            </a:endParaRPr>
          </a:p>
        </p:txBody>
      </p:sp>
      <p:sp>
        <p:nvSpPr>
          <p:cNvPr id="20" name="Прямоугольник 19"/>
          <p:cNvSpPr/>
          <p:nvPr/>
        </p:nvSpPr>
        <p:spPr>
          <a:xfrm>
            <a:off x="911663" y="1357066"/>
            <a:ext cx="1666436" cy="1446550"/>
          </a:xfrm>
          <a:prstGeom prst="rect">
            <a:avLst/>
          </a:prstGeom>
          <a:solidFill>
            <a:schemeClr val="tx2">
              <a:lumMod val="20000"/>
              <a:lumOff val="80000"/>
            </a:schemeClr>
          </a:solidFill>
        </p:spPr>
        <p:txBody>
          <a:bodyPr wrap="square">
            <a:spAutoFit/>
          </a:bodyPr>
          <a:lstStyle/>
          <a:p>
            <a:pPr algn="ctr"/>
            <a:endParaRPr lang="ru-RU" sz="800" dirty="0" smtClean="0">
              <a:latin typeface="Times New Roman" panose="02020603050405020304" pitchFamily="18" charset="0"/>
              <a:cs typeface="Times New Roman" panose="02020603050405020304" pitchFamily="18" charset="0"/>
            </a:endParaRPr>
          </a:p>
          <a:p>
            <a:pPr algn="ctr"/>
            <a:endParaRPr lang="ru-RU" sz="800" dirty="0" smtClean="0">
              <a:latin typeface="Times New Roman" panose="02020603050405020304" pitchFamily="18" charset="0"/>
              <a:cs typeface="Times New Roman" panose="02020603050405020304" pitchFamily="18" charset="0"/>
            </a:endParaRPr>
          </a:p>
          <a:p>
            <a:pPr algn="ctr"/>
            <a:r>
              <a:rPr lang="ru-RU" sz="800" dirty="0" smtClean="0">
                <a:cs typeface="Times New Roman" panose="02020603050405020304" pitchFamily="18" charset="0"/>
              </a:rPr>
              <a:t>ведении учета </a:t>
            </a:r>
            <a:r>
              <a:rPr lang="ru-RU" sz="800" dirty="0"/>
              <a:t>бюджетного учета, бухгалтерского учета государственных (муниципальных) бюджетных и автономных учреждений </a:t>
            </a:r>
            <a:r>
              <a:rPr lang="ru-RU" sz="800" dirty="0" smtClean="0"/>
              <a:t>                                         </a:t>
            </a:r>
            <a:r>
              <a:rPr lang="ru-RU" sz="800" b="1" dirty="0" smtClean="0">
                <a:solidFill>
                  <a:srgbClr val="FF0000"/>
                </a:solidFill>
              </a:rPr>
              <a:t>с </a:t>
            </a:r>
            <a:r>
              <a:rPr lang="ru-RU" sz="800" b="1" dirty="0">
                <a:solidFill>
                  <a:srgbClr val="FF0000"/>
                </a:solidFill>
              </a:rPr>
              <a:t>1 января </a:t>
            </a:r>
            <a:r>
              <a:rPr lang="ru-RU" sz="800" b="1" dirty="0" smtClean="0">
                <a:solidFill>
                  <a:srgbClr val="FF0000"/>
                </a:solidFill>
              </a:rPr>
              <a:t>2021 года </a:t>
            </a:r>
          </a:p>
          <a:p>
            <a:pPr algn="ctr"/>
            <a:endParaRPr lang="ru-RU" sz="800" b="1" dirty="0">
              <a:solidFill>
                <a:srgbClr val="FF0000"/>
              </a:solidFill>
            </a:endParaRPr>
          </a:p>
          <a:p>
            <a:pPr algn="ctr"/>
            <a:endParaRPr lang="ru-RU" sz="800" b="1" dirty="0">
              <a:solidFill>
                <a:srgbClr val="FF0000"/>
              </a:solidFill>
            </a:endParaRPr>
          </a:p>
          <a:p>
            <a:pPr algn="ctr"/>
            <a:endParaRPr lang="ru-RU" sz="800" b="1" dirty="0">
              <a:latin typeface="Times New Roman" panose="02020603050405020304" pitchFamily="18" charset="0"/>
              <a:cs typeface="Times New Roman" panose="02020603050405020304" pitchFamily="18" charset="0"/>
            </a:endParaRPr>
          </a:p>
        </p:txBody>
      </p:sp>
      <p:sp>
        <p:nvSpPr>
          <p:cNvPr id="22" name="Прямоугольник 21"/>
          <p:cNvSpPr/>
          <p:nvPr/>
        </p:nvSpPr>
        <p:spPr>
          <a:xfrm>
            <a:off x="3063289" y="1383212"/>
            <a:ext cx="1648411" cy="1446550"/>
          </a:xfrm>
          <a:prstGeom prst="rect">
            <a:avLst/>
          </a:prstGeom>
          <a:solidFill>
            <a:schemeClr val="tx2">
              <a:lumMod val="20000"/>
              <a:lumOff val="80000"/>
            </a:schemeClr>
          </a:solidFill>
          <a:ln w="9525">
            <a:solidFill>
              <a:schemeClr val="accent1">
                <a:lumMod val="40000"/>
                <a:lumOff val="60000"/>
              </a:schemeClr>
            </a:solidFill>
          </a:ln>
        </p:spPr>
        <p:txBody>
          <a:bodyPr wrap="square">
            <a:spAutoFit/>
          </a:bodyPr>
          <a:lstStyle/>
          <a:p>
            <a:pPr algn="ctr"/>
            <a:endParaRPr lang="ru-RU" sz="800" dirty="0" smtClean="0"/>
          </a:p>
          <a:p>
            <a:pPr algn="ctr"/>
            <a:endParaRPr lang="ru-RU" sz="800" dirty="0" smtClean="0"/>
          </a:p>
          <a:p>
            <a:pPr algn="ctr"/>
            <a:r>
              <a:rPr lang="ru-RU" sz="800" dirty="0" smtClean="0"/>
              <a:t>составлении </a:t>
            </a:r>
            <a:r>
              <a:rPr lang="ru-RU" sz="800" dirty="0"/>
              <a:t>бюджетной отчетности, бухгалтерской (финансовой) отчетности государственных (муниципальных) бюджетных и автономных учреждений </a:t>
            </a:r>
            <a:r>
              <a:rPr lang="ru-RU" sz="800" dirty="0" smtClean="0"/>
              <a:t>                                    </a:t>
            </a:r>
            <a:r>
              <a:rPr lang="ru-RU" sz="800" b="1" dirty="0" smtClean="0">
                <a:solidFill>
                  <a:srgbClr val="FF0000"/>
                </a:solidFill>
              </a:rPr>
              <a:t>начиная </a:t>
            </a:r>
            <a:r>
              <a:rPr lang="ru-RU" sz="800" b="1" dirty="0">
                <a:solidFill>
                  <a:srgbClr val="FF0000"/>
                </a:solidFill>
              </a:rPr>
              <a:t>с отчетности 2021 года</a:t>
            </a:r>
            <a:r>
              <a:rPr lang="ru-RU" sz="800" b="1" dirty="0" smtClean="0">
                <a:solidFill>
                  <a:srgbClr val="FF0000"/>
                </a:solidFill>
              </a:rPr>
              <a:t>.</a:t>
            </a:r>
          </a:p>
          <a:p>
            <a:pPr algn="ctr"/>
            <a:r>
              <a:rPr lang="ru-RU" sz="800" b="1" dirty="0" smtClean="0">
                <a:solidFill>
                  <a:srgbClr val="FF0000"/>
                </a:solidFill>
              </a:rPr>
              <a:t> </a:t>
            </a:r>
            <a:endParaRPr lang="ru-RU" sz="800" b="1" dirty="0">
              <a:solidFill>
                <a:srgbClr val="FF0000"/>
              </a:solidFill>
              <a:latin typeface="Times New Roman" panose="02020603050405020304" pitchFamily="18" charset="0"/>
              <a:cs typeface="Times New Roman" panose="02020603050405020304" pitchFamily="18" charset="0"/>
            </a:endParaRPr>
          </a:p>
        </p:txBody>
      </p:sp>
      <p:sp>
        <p:nvSpPr>
          <p:cNvPr id="24" name="Скругленный прямоугольник 23"/>
          <p:cNvSpPr/>
          <p:nvPr/>
        </p:nvSpPr>
        <p:spPr>
          <a:xfrm rot="10800000" flipH="1" flipV="1">
            <a:off x="3018224" y="53333"/>
            <a:ext cx="2738148" cy="344011"/>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2"/>
                </a:solidFill>
                <a:effectLst>
                  <a:outerShdw blurRad="38100" dist="38100" dir="2700000" algn="tl">
                    <a:srgbClr val="000000">
                      <a:alpha val="43137"/>
                    </a:srgbClr>
                  </a:outerShdw>
                </a:effectLst>
                <a:latin typeface="+mj-lt"/>
              </a:rPr>
              <a:t>Нормативно-правовая база</a:t>
            </a:r>
            <a:endParaRPr lang="ru-RU" sz="1000" dirty="0">
              <a:solidFill>
                <a:schemeClr val="tx2"/>
              </a:solidFill>
              <a:effectLst>
                <a:outerShdw blurRad="38100" dist="38100" dir="2700000" algn="tl">
                  <a:srgbClr val="000000">
                    <a:alpha val="43137"/>
                  </a:srgbClr>
                </a:outerShdw>
              </a:effectLst>
              <a:latin typeface="+mj-lt"/>
            </a:endParaRPr>
          </a:p>
        </p:txBody>
      </p:sp>
      <p:sp>
        <p:nvSpPr>
          <p:cNvPr id="3" name="Прямоугольник 2"/>
          <p:cNvSpPr/>
          <p:nvPr/>
        </p:nvSpPr>
        <p:spPr>
          <a:xfrm>
            <a:off x="287775" y="625485"/>
            <a:ext cx="5262125" cy="338554"/>
          </a:xfrm>
          <a:prstGeom prst="rect">
            <a:avLst/>
          </a:prstGeom>
        </p:spPr>
        <p:txBody>
          <a:bodyPr wrap="square">
            <a:spAutoFit/>
          </a:bodyPr>
          <a:lstStyle/>
          <a:p>
            <a:pPr algn="just"/>
            <a:r>
              <a:rPr lang="ru-RU" sz="800" dirty="0" smtClean="0">
                <a:ea typeface="Calibri" panose="020F0502020204030204" pitchFamily="34" charset="0"/>
                <a:cs typeface="Times New Roman" panose="02020603050405020304" pitchFamily="18" charset="0"/>
              </a:rPr>
              <a:t>Федеральный </a:t>
            </a:r>
            <a:r>
              <a:rPr lang="ru-RU" sz="800" dirty="0">
                <a:ea typeface="Calibri" panose="020F0502020204030204" pitchFamily="34" charset="0"/>
                <a:cs typeface="Times New Roman" panose="02020603050405020304" pitchFamily="18" charset="0"/>
              </a:rPr>
              <a:t>стандарт бухгалтерского учета государственных финансов </a:t>
            </a:r>
            <a:r>
              <a:rPr lang="ru-RU" sz="800" dirty="0" smtClean="0">
                <a:ea typeface="Calibri" panose="020F0502020204030204" pitchFamily="34" charset="0"/>
                <a:cs typeface="Times New Roman" panose="02020603050405020304" pitchFamily="18" charset="0"/>
              </a:rPr>
              <a:t>«Нематериальные активы" утвержден приказом</a:t>
            </a:r>
            <a:r>
              <a:rPr lang="ru-RU" sz="800" b="1" dirty="0" smtClean="0"/>
              <a:t> </a:t>
            </a:r>
            <a:r>
              <a:rPr lang="ru-RU" sz="800" dirty="0" smtClean="0"/>
              <a:t>Министерства Финансов Российской федерации от </a:t>
            </a:r>
            <a:r>
              <a:rPr lang="ru-RU" sz="800" dirty="0"/>
              <a:t>15 ноября </a:t>
            </a:r>
            <a:r>
              <a:rPr lang="ru-RU" sz="800" dirty="0" smtClean="0"/>
              <a:t>2019 </a:t>
            </a:r>
            <a:r>
              <a:rPr lang="ru-RU" sz="800" dirty="0"/>
              <a:t>г. N </a:t>
            </a:r>
            <a:r>
              <a:rPr lang="ru-RU" sz="800" dirty="0" smtClean="0"/>
              <a:t>181н. </a:t>
            </a:r>
            <a:r>
              <a:rPr lang="ru-RU" sz="800" dirty="0"/>
              <a:t> </a:t>
            </a:r>
          </a:p>
        </p:txBody>
      </p:sp>
      <p:cxnSp>
        <p:nvCxnSpPr>
          <p:cNvPr id="6" name="Прямая со стрелкой 5"/>
          <p:cNvCxnSpPr/>
          <p:nvPr/>
        </p:nvCxnSpPr>
        <p:spPr>
          <a:xfrm flipH="1">
            <a:off x="1892300" y="1089025"/>
            <a:ext cx="685799" cy="196130"/>
          </a:xfrm>
          <a:prstGeom prst="straightConnector1">
            <a:avLst/>
          </a:prstGeom>
          <a:ln>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3139781" y="1047344"/>
            <a:ext cx="823913" cy="279491"/>
          </a:xfrm>
          <a:prstGeom prst="straightConnector1">
            <a:avLst/>
          </a:prstGeom>
          <a:ln>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1892299" y="982024"/>
            <a:ext cx="1981201" cy="190375"/>
          </a:xfrm>
          <a:prstGeom prst="rect">
            <a:avLst/>
          </a:prstGeom>
          <a:solidFill>
            <a:schemeClr val="bg1">
              <a:lumMod val="9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800" b="1" dirty="0" smtClean="0">
              <a:solidFill>
                <a:srgbClr val="FF0000"/>
              </a:solidFill>
            </a:endParaRPr>
          </a:p>
          <a:p>
            <a:pPr algn="ctr"/>
            <a:r>
              <a:rPr lang="ru-RU" sz="900" b="1" dirty="0" smtClean="0">
                <a:solidFill>
                  <a:schemeClr val="accent1">
                    <a:lumMod val="75000"/>
                  </a:schemeClr>
                </a:solidFill>
              </a:rPr>
              <a:t>Стандарт </a:t>
            </a:r>
            <a:r>
              <a:rPr lang="ru-RU" sz="900" b="1" dirty="0">
                <a:solidFill>
                  <a:schemeClr val="accent1">
                    <a:lumMod val="75000"/>
                  </a:schemeClr>
                </a:solidFill>
              </a:rPr>
              <a:t>применяется при</a:t>
            </a:r>
            <a:r>
              <a:rPr lang="ru-RU" sz="800" b="1" dirty="0">
                <a:solidFill>
                  <a:schemeClr val="tx1"/>
                </a:solidFill>
              </a:rPr>
              <a:t>:</a:t>
            </a:r>
          </a:p>
          <a:p>
            <a:pPr algn="ctr"/>
            <a:endParaRPr lang="ru-RU" sz="800" dirty="0">
              <a:solidFill>
                <a:schemeClr val="tx1"/>
              </a:solidFill>
            </a:endParaRPr>
          </a:p>
        </p:txBody>
      </p:sp>
    </p:spTree>
    <p:extLst>
      <p:ext uri="{BB962C8B-B14F-4D97-AF65-F5344CB8AC3E}">
        <p14:creationId xmlns="" xmlns:p14="http://schemas.microsoft.com/office/powerpoint/2010/main" val="19330872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p:cNvSpPr txBox="1"/>
          <p:nvPr/>
        </p:nvSpPr>
        <p:spPr>
          <a:xfrm>
            <a:off x="5305385" y="2994025"/>
            <a:ext cx="444500" cy="400110"/>
          </a:xfrm>
          <a:prstGeom prst="rect">
            <a:avLst/>
          </a:prstGeom>
          <a:noFill/>
        </p:spPr>
        <p:txBody>
          <a:bodyPr wrap="square" rtlCol="0">
            <a:spAutoFit/>
          </a:bodyPr>
          <a:lstStyle/>
          <a:p>
            <a:pPr algn="r"/>
            <a:r>
              <a:rPr lang="ru-RU" sz="1000" b="1" dirty="0" smtClean="0"/>
              <a:t>20</a:t>
            </a:r>
          </a:p>
          <a:p>
            <a:pPr algn="r"/>
            <a:endParaRPr lang="ru-RU" sz="1000" b="1" dirty="0"/>
          </a:p>
        </p:txBody>
      </p:sp>
      <p:sp>
        <p:nvSpPr>
          <p:cNvPr id="26" name="object 2"/>
          <p:cNvSpPr/>
          <p:nvPr/>
        </p:nvSpPr>
        <p:spPr>
          <a:xfrm flipV="1">
            <a:off x="0" y="250825"/>
            <a:ext cx="5765800" cy="177168"/>
          </a:xfrm>
          <a:custGeom>
            <a:avLst/>
            <a:gdLst/>
            <a:ahLst/>
            <a:cxnLst/>
            <a:rect l="l" t="t" r="r" b="b"/>
            <a:pathLst>
              <a:path w="4416425">
                <a:moveTo>
                  <a:pt x="0" y="0"/>
                </a:moveTo>
                <a:lnTo>
                  <a:pt x="4415994" y="0"/>
                </a:lnTo>
              </a:path>
            </a:pathLst>
          </a:custGeom>
          <a:ln w="12700">
            <a:solidFill>
              <a:schemeClr val="bg1">
                <a:lumMod val="85000"/>
              </a:schemeClr>
            </a:solidFill>
          </a:ln>
        </p:spPr>
        <p:txBody>
          <a:bodyPr wrap="square" lIns="0" tIns="0" rIns="0" bIns="0" rtlCol="0"/>
          <a:lstStyle/>
          <a:p>
            <a:endParaRPr dirty="0"/>
          </a:p>
        </p:txBody>
      </p:sp>
      <p:sp>
        <p:nvSpPr>
          <p:cNvPr id="17" name="object 5"/>
          <p:cNvSpPr/>
          <p:nvPr/>
        </p:nvSpPr>
        <p:spPr>
          <a:xfrm>
            <a:off x="139700" y="53333"/>
            <a:ext cx="336550" cy="344011"/>
          </a:xfrm>
          <a:prstGeom prst="rect">
            <a:avLst/>
          </a:prstGeom>
          <a:blipFill>
            <a:blip r:embed="rId2"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20700" y="98425"/>
            <a:ext cx="3803650" cy="246221"/>
          </a:xfrm>
          <a:prstGeom prst="rect">
            <a:avLst/>
          </a:prstGeom>
        </p:spPr>
        <p:txBody>
          <a:bodyPr wrap="square">
            <a:spAutoFit/>
          </a:bodyPr>
          <a:lstStyle/>
          <a:p>
            <a:r>
              <a:rPr lang="ru-RU" altLang="ru-RU" sz="1000" b="1" i="1" cap="all" spc="46" dirty="0">
                <a:solidFill>
                  <a:schemeClr val="accent1">
                    <a:lumMod val="75000"/>
                  </a:schemeClr>
                </a:solidFill>
                <a:cs typeface="Times New Roman" panose="02020603050405020304" pitchFamily="18" charset="0"/>
              </a:rPr>
              <a:t>Уфк  по ульяновской области</a:t>
            </a:r>
            <a:endParaRPr lang="ru-RU" sz="1000" i="1" dirty="0">
              <a:solidFill>
                <a:schemeClr val="accent1">
                  <a:lumMod val="75000"/>
                </a:schemeClr>
              </a:solidFill>
              <a:cs typeface="Times New Roman" panose="02020603050405020304" pitchFamily="18" charset="0"/>
            </a:endParaRPr>
          </a:p>
        </p:txBody>
      </p:sp>
      <p:sp>
        <p:nvSpPr>
          <p:cNvPr id="7" name="Скругленный прямоугольник 6"/>
          <p:cNvSpPr/>
          <p:nvPr/>
        </p:nvSpPr>
        <p:spPr>
          <a:xfrm rot="10800000" flipH="1" flipV="1">
            <a:off x="3025138" y="53333"/>
            <a:ext cx="2687324" cy="344011"/>
          </a:xfrm>
          <a:prstGeom prst="roundRect">
            <a:avLst/>
          </a:prstGeom>
          <a:solidFill>
            <a:schemeClr val="bg1"/>
          </a:solidFill>
          <a:ln w="19050">
            <a:solidFill>
              <a:srgbClr val="1143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dirty="0" smtClean="0">
                <a:solidFill>
                  <a:schemeClr val="tx2"/>
                </a:solidFill>
                <a:effectLst>
                  <a:outerShdw blurRad="38100" dist="38100" dir="2700000" algn="tl">
                    <a:srgbClr val="000000">
                      <a:alpha val="43137"/>
                    </a:srgbClr>
                  </a:outerShdw>
                </a:effectLst>
                <a:latin typeface="Arial (Заголовки)"/>
              </a:rPr>
              <a:t>Обесценение нематериальных активов</a:t>
            </a:r>
            <a:endParaRPr lang="ru-RU" sz="1000" b="1" dirty="0" smtClean="0">
              <a:solidFill>
                <a:schemeClr val="tx2"/>
              </a:solidFill>
              <a:effectLst>
                <a:outerShdw blurRad="38100" dist="38100" dir="2700000" algn="tl">
                  <a:srgbClr val="000000">
                    <a:alpha val="43137"/>
                  </a:srgbClr>
                </a:outerShdw>
              </a:effectLst>
              <a:latin typeface="Arial (Заголовки)"/>
            </a:endParaRPr>
          </a:p>
        </p:txBody>
      </p:sp>
      <p:sp>
        <p:nvSpPr>
          <p:cNvPr id="8" name="Прямоугольник 7"/>
          <p:cNvSpPr/>
          <p:nvPr/>
        </p:nvSpPr>
        <p:spPr>
          <a:xfrm>
            <a:off x="139700" y="555625"/>
            <a:ext cx="5486400" cy="1692771"/>
          </a:xfrm>
          <a:prstGeom prst="rect">
            <a:avLst/>
          </a:prstGeom>
        </p:spPr>
        <p:txBody>
          <a:bodyPr wrap="square">
            <a:spAutoFit/>
          </a:bodyPr>
          <a:lstStyle/>
          <a:p>
            <a:pPr algn="just"/>
            <a:r>
              <a:rPr lang="ru-RU" sz="800" dirty="0" smtClean="0"/>
              <a:t>В соответствии с пунктом 37 СГС "Нематериальные активы" для определения признаков обесценения объекта нематериальных активов субъектом учета применяются положения федерального стандарта бухгалтерского учета для организаций государственного сектора "Обесценение активов", утвержденного приказом Министерства финансов Российской Федерации от 31 декабря 2016 г. N 259н (далее - СГС "Обесценение активов").</a:t>
            </a:r>
          </a:p>
          <a:p>
            <a:pPr algn="just"/>
            <a:r>
              <a:rPr lang="ru-RU" sz="800" dirty="0" smtClean="0"/>
              <a:t>Для отражения в бухгалтерском учете сумм накопленных убытков предусмотрен счет 0 114 00 000 "Обесценение нефинансовых активов".</a:t>
            </a:r>
          </a:p>
          <a:p>
            <a:pPr algn="just"/>
            <a:r>
              <a:rPr lang="ru-RU" sz="800" dirty="0" smtClean="0"/>
              <a:t>Выявление признаков обесценения актива осуществляется субъектом учета в рамках годовой инвентаризации активов и обязательств. В случае выявления признаков обесценения, указанных в пунктах 7 - 9 СГС "Обесценение активов", субъектом учета принимается решение о необходимости определения справедливой стоимости объекта.</a:t>
            </a:r>
          </a:p>
          <a:p>
            <a:pPr algn="just"/>
            <a:r>
              <a:rPr lang="ru-RU" sz="800" dirty="0" smtClean="0"/>
              <a:t>В соответствии с пунктом 23 СГС "Нематериальные активы" суммы накопленной амортизации и накопленных убытков от обесценения объектов нематериальных активов отражаются в бухгалтерском учете обособленно.</a:t>
            </a:r>
            <a:endParaRPr lang="ru-RU" sz="800" dirty="0"/>
          </a:p>
        </p:txBody>
      </p:sp>
      <p:sp>
        <p:nvSpPr>
          <p:cNvPr id="9" name="Прямоугольник 8"/>
          <p:cNvSpPr/>
          <p:nvPr/>
        </p:nvSpPr>
        <p:spPr>
          <a:xfrm>
            <a:off x="139700" y="2308225"/>
            <a:ext cx="5410200" cy="707886"/>
          </a:xfrm>
          <a:prstGeom prst="rect">
            <a:avLst/>
          </a:prstGeom>
        </p:spPr>
        <p:txBody>
          <a:bodyPr wrap="square">
            <a:spAutoFit/>
          </a:bodyPr>
          <a:lstStyle/>
          <a:p>
            <a:pPr algn="just"/>
            <a:r>
              <a:rPr lang="ru-RU" sz="800" dirty="0" smtClean="0"/>
              <a:t>Следует обратить внимание, что с 1 января 2021 г. для учета операций по обесценению прав пользования нематериальными активами, связанных со снижением их ценности, предусмотрены счета:</a:t>
            </a:r>
          </a:p>
          <a:p>
            <a:pPr algn="just"/>
            <a:r>
              <a:rPr lang="ru-RU" sz="800" dirty="0" smtClean="0"/>
              <a:t>0 114 6X 452 "Обесценение прав пользования нематериальными активами с определенным сроком полезного использования";</a:t>
            </a:r>
          </a:p>
          <a:p>
            <a:pPr algn="just"/>
            <a:r>
              <a:rPr lang="ru-RU" sz="800" dirty="0" smtClean="0"/>
              <a:t>0 114 6X 453 "Обесценение прав пользования нематериальными активами с </a:t>
            </a:r>
            <a:endParaRPr lang="ru-RU" sz="800" dirty="0"/>
          </a:p>
        </p:txBody>
      </p:sp>
    </p:spTree>
    <p:extLst>
      <p:ext uri="{BB962C8B-B14F-4D97-AF65-F5344CB8AC3E}">
        <p14:creationId xmlns="" xmlns:p14="http://schemas.microsoft.com/office/powerpoint/2010/main" val="1897586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p:cNvSpPr txBox="1"/>
          <p:nvPr/>
        </p:nvSpPr>
        <p:spPr>
          <a:xfrm>
            <a:off x="5305385" y="2994025"/>
            <a:ext cx="444500" cy="400110"/>
          </a:xfrm>
          <a:prstGeom prst="rect">
            <a:avLst/>
          </a:prstGeom>
          <a:noFill/>
        </p:spPr>
        <p:txBody>
          <a:bodyPr wrap="square" rtlCol="0">
            <a:spAutoFit/>
          </a:bodyPr>
          <a:lstStyle/>
          <a:p>
            <a:pPr algn="r"/>
            <a:r>
              <a:rPr lang="en-US" sz="1000" b="1" dirty="0" smtClean="0"/>
              <a:t>2</a:t>
            </a:r>
            <a:r>
              <a:rPr lang="ru-RU" sz="1000" b="1" dirty="0" smtClean="0"/>
              <a:t>1</a:t>
            </a:r>
          </a:p>
          <a:p>
            <a:pPr algn="r"/>
            <a:endParaRPr lang="ru-RU" sz="1000" b="1" dirty="0"/>
          </a:p>
        </p:txBody>
      </p:sp>
      <p:sp>
        <p:nvSpPr>
          <p:cNvPr id="26" name="object 2"/>
          <p:cNvSpPr/>
          <p:nvPr/>
        </p:nvSpPr>
        <p:spPr>
          <a:xfrm flipV="1">
            <a:off x="0" y="250825"/>
            <a:ext cx="5765800" cy="177168"/>
          </a:xfrm>
          <a:custGeom>
            <a:avLst/>
            <a:gdLst/>
            <a:ahLst/>
            <a:cxnLst/>
            <a:rect l="l" t="t" r="r" b="b"/>
            <a:pathLst>
              <a:path w="4416425">
                <a:moveTo>
                  <a:pt x="0" y="0"/>
                </a:moveTo>
                <a:lnTo>
                  <a:pt x="4415994" y="0"/>
                </a:lnTo>
              </a:path>
            </a:pathLst>
          </a:custGeom>
          <a:ln w="12700">
            <a:solidFill>
              <a:schemeClr val="bg1">
                <a:lumMod val="85000"/>
              </a:schemeClr>
            </a:solidFill>
          </a:ln>
        </p:spPr>
        <p:txBody>
          <a:bodyPr wrap="square" lIns="0" tIns="0" rIns="0" bIns="0" rtlCol="0"/>
          <a:lstStyle/>
          <a:p>
            <a:endParaRPr dirty="0"/>
          </a:p>
        </p:txBody>
      </p:sp>
      <p:sp>
        <p:nvSpPr>
          <p:cNvPr id="17" name="object 5"/>
          <p:cNvSpPr/>
          <p:nvPr/>
        </p:nvSpPr>
        <p:spPr>
          <a:xfrm>
            <a:off x="139700" y="53333"/>
            <a:ext cx="336550" cy="344011"/>
          </a:xfrm>
          <a:prstGeom prst="rect">
            <a:avLst/>
          </a:prstGeom>
          <a:blipFill>
            <a:blip r:embed="rId3"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20700" y="98425"/>
            <a:ext cx="3803650" cy="246221"/>
          </a:xfrm>
          <a:prstGeom prst="rect">
            <a:avLst/>
          </a:prstGeom>
        </p:spPr>
        <p:txBody>
          <a:bodyPr wrap="square">
            <a:spAutoFit/>
          </a:bodyPr>
          <a:lstStyle/>
          <a:p>
            <a:r>
              <a:rPr lang="ru-RU" altLang="ru-RU" sz="1000" b="1" i="1" cap="all" spc="46" dirty="0">
                <a:solidFill>
                  <a:schemeClr val="accent1">
                    <a:lumMod val="75000"/>
                  </a:schemeClr>
                </a:solidFill>
                <a:cs typeface="Times New Roman" panose="02020603050405020304" pitchFamily="18" charset="0"/>
              </a:rPr>
              <a:t>Уфк  по ульяновской области</a:t>
            </a:r>
            <a:endParaRPr lang="ru-RU" sz="1000" i="1" dirty="0">
              <a:solidFill>
                <a:schemeClr val="accent1">
                  <a:lumMod val="75000"/>
                </a:schemeClr>
              </a:solidFill>
              <a:cs typeface="Times New Roman" panose="02020603050405020304" pitchFamily="18" charset="0"/>
            </a:endParaRPr>
          </a:p>
        </p:txBody>
      </p:sp>
      <p:sp>
        <p:nvSpPr>
          <p:cNvPr id="7" name="Скругленный прямоугольник 6"/>
          <p:cNvSpPr/>
          <p:nvPr/>
        </p:nvSpPr>
        <p:spPr>
          <a:xfrm rot="10800000" flipH="1" flipV="1">
            <a:off x="3078476" y="0"/>
            <a:ext cx="2687324" cy="631825"/>
          </a:xfrm>
          <a:prstGeom prst="roundRect">
            <a:avLst/>
          </a:prstGeom>
          <a:solidFill>
            <a:schemeClr val="bg1"/>
          </a:solidFill>
          <a:ln w="19050">
            <a:solidFill>
              <a:srgbClr val="1143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00" b="1" dirty="0" smtClean="0">
              <a:solidFill>
                <a:schemeClr val="tx1"/>
              </a:solidFill>
            </a:endParaRPr>
          </a:p>
          <a:p>
            <a:r>
              <a:rPr lang="ru-RU" sz="1000" b="1" dirty="0" smtClean="0">
                <a:solidFill>
                  <a:schemeClr val="tx2"/>
                </a:solidFill>
                <a:effectLst>
                  <a:outerShdw blurRad="38100" dist="38100" dir="2700000" algn="tl">
                    <a:srgbClr val="000000">
                      <a:alpha val="43137"/>
                    </a:srgbClr>
                  </a:outerShdw>
                </a:effectLst>
                <a:latin typeface="Arial (Заголовки)"/>
              </a:rPr>
              <a:t>Прекращение признания нематериальных активов, прав</a:t>
            </a:r>
            <a:r>
              <a:rPr lang="en-US" sz="1000" b="1" dirty="0" smtClean="0">
                <a:solidFill>
                  <a:schemeClr val="tx2"/>
                </a:solidFill>
                <a:effectLst>
                  <a:outerShdw blurRad="38100" dist="38100" dir="2700000" algn="tl">
                    <a:srgbClr val="000000">
                      <a:alpha val="43137"/>
                    </a:srgbClr>
                  </a:outerShdw>
                </a:effectLst>
                <a:latin typeface="Arial (Заголовки)"/>
              </a:rPr>
              <a:t> </a:t>
            </a:r>
            <a:r>
              <a:rPr lang="ru-RU" sz="1000" b="1" dirty="0" smtClean="0">
                <a:solidFill>
                  <a:schemeClr val="tx2"/>
                </a:solidFill>
                <a:effectLst>
                  <a:outerShdw blurRad="38100" dist="38100" dir="2700000" algn="tl">
                    <a:srgbClr val="000000">
                      <a:alpha val="43137"/>
                    </a:srgbClr>
                  </a:outerShdw>
                </a:effectLst>
                <a:latin typeface="Arial (Заголовки)"/>
              </a:rPr>
              <a:t>пользования объектами нематериальных активов</a:t>
            </a:r>
          </a:p>
          <a:p>
            <a:r>
              <a:rPr lang="ru-RU" sz="800" dirty="0" smtClean="0">
                <a:solidFill>
                  <a:schemeClr val="tx1"/>
                </a:solidFill>
              </a:rPr>
              <a:t> </a:t>
            </a:r>
            <a:endParaRPr lang="ru-RU" sz="800" dirty="0">
              <a:solidFill>
                <a:schemeClr val="tx1"/>
              </a:solidFill>
            </a:endParaRPr>
          </a:p>
        </p:txBody>
      </p:sp>
      <p:sp>
        <p:nvSpPr>
          <p:cNvPr id="8" name="Прямоугольник 7"/>
          <p:cNvSpPr/>
          <p:nvPr/>
        </p:nvSpPr>
        <p:spPr>
          <a:xfrm>
            <a:off x="139700" y="631825"/>
            <a:ext cx="5562600" cy="338554"/>
          </a:xfrm>
          <a:prstGeom prst="rect">
            <a:avLst/>
          </a:prstGeom>
        </p:spPr>
        <p:txBody>
          <a:bodyPr wrap="square">
            <a:spAutoFit/>
          </a:bodyPr>
          <a:lstStyle/>
          <a:p>
            <a:pPr algn="just"/>
            <a:r>
              <a:rPr lang="ru-RU" sz="800" dirty="0" smtClean="0"/>
              <a:t>Признание объекта нематериальных активов в бухгалтерском учете в качестве актива прекращается в случае выбытия объекта имущества в случаях, предусмотренных пунктом 39 СГС "Нематериальные активы".</a:t>
            </a:r>
            <a:endParaRPr lang="ru-RU" sz="800" dirty="0"/>
          </a:p>
        </p:txBody>
      </p:sp>
      <p:sp>
        <p:nvSpPr>
          <p:cNvPr id="9" name="Прямоугольник 8"/>
          <p:cNvSpPr/>
          <p:nvPr/>
        </p:nvSpPr>
        <p:spPr>
          <a:xfrm>
            <a:off x="139700" y="936625"/>
            <a:ext cx="5499100" cy="2554545"/>
          </a:xfrm>
          <a:prstGeom prst="rect">
            <a:avLst/>
          </a:prstGeom>
        </p:spPr>
        <p:txBody>
          <a:bodyPr wrap="square">
            <a:spAutoFit/>
          </a:bodyPr>
          <a:lstStyle/>
          <a:p>
            <a:pPr algn="just"/>
            <a:r>
              <a:rPr lang="ru-RU" sz="800" dirty="0" smtClean="0"/>
              <a:t>При принятии решения об отражении выбытия с бухгалтерского учета объекта нематериальных активов субъектом учета комиссия по поступлению и выбытию активов субъекта учета руководствуется следующими критериями прекращения признания объектов нематериальных активов:</a:t>
            </a:r>
          </a:p>
          <a:p>
            <a:pPr algn="just"/>
            <a:r>
              <a:rPr lang="ru-RU" sz="800" dirty="0" smtClean="0"/>
              <a:t>субъект учета передал все существенные операционные риски и выгоды, связанные с распоряжением (владением, пользованием) активом, отраженным в учете в составе группы нематериальных активов;</a:t>
            </a:r>
          </a:p>
          <a:p>
            <a:pPr algn="just"/>
            <a:r>
              <a:rPr lang="ru-RU" sz="800" dirty="0" smtClean="0"/>
              <a:t>субъект учета больше не участвует ни в распоряжении выбывшим объектом нематериальных активов в той степени, которая определяется предоставленными правами при признании объекта нематериальных активов, ни в осуществлении его реального использования;</a:t>
            </a:r>
          </a:p>
          <a:p>
            <a:pPr algn="just"/>
            <a:r>
              <a:rPr lang="ru-RU" sz="800" dirty="0" smtClean="0"/>
              <a:t>величина дохода (расхода) от выбытия объекта нематериальных активов может быть надежно оценена;</a:t>
            </a:r>
          </a:p>
          <a:p>
            <a:pPr algn="just"/>
            <a:r>
              <a:rPr lang="ru-RU" sz="800" dirty="0" smtClean="0"/>
              <a:t>прогнозируемые к получению экономические выгоды или полезный потенциал, связанные с объектом нематериальных активов, а также понесенные или ожидаемые затраты, связанные с операцией с объектом нематериальных активов, могут быть надежно оценены.</a:t>
            </a:r>
          </a:p>
          <a:p>
            <a:pPr algn="just"/>
            <a:r>
              <a:rPr lang="ru-RU" sz="800" dirty="0" smtClean="0"/>
              <a:t>В целях выявления объектов нематериальных активов, которые в ходе владения (пользования) перестали соответствовать критериям признания активов, комиссия по поступлению и выбытию активов при проведении инвентаризации, проводимой как в целях формирования годовой отчетности (по иным обязательствам основаниям), так и по иным основаниям, составляет Инвентаризационную опись </a:t>
            </a:r>
            <a:r>
              <a:rPr lang="ru-RU" sz="800" dirty="0" smtClean="0">
                <a:hlinkClick r:id="rId4"/>
              </a:rPr>
              <a:t>(</a:t>
            </a:r>
            <a:r>
              <a:rPr lang="ru-RU" sz="800" dirty="0" smtClean="0"/>
              <a:t>ф. 0504087), в которой согласно Приказу N 52н указывается статус объекта учета нематериальных активов и его целевая функция, определяющие его текущее состояние.</a:t>
            </a:r>
            <a:endParaRPr lang="en-US" sz="800" dirty="0" smtClean="0"/>
          </a:p>
          <a:p>
            <a:endParaRPr lang="en-US" sz="800" dirty="0" smtClean="0"/>
          </a:p>
          <a:p>
            <a:endParaRPr lang="ru-RU" sz="800" dirty="0"/>
          </a:p>
        </p:txBody>
      </p:sp>
    </p:spTree>
    <p:extLst>
      <p:ext uri="{BB962C8B-B14F-4D97-AF65-F5344CB8AC3E}">
        <p14:creationId xmlns="" xmlns:p14="http://schemas.microsoft.com/office/powerpoint/2010/main" val="6434071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p:cNvSpPr txBox="1"/>
          <p:nvPr/>
        </p:nvSpPr>
        <p:spPr>
          <a:xfrm>
            <a:off x="5305385" y="2994025"/>
            <a:ext cx="444500" cy="400110"/>
          </a:xfrm>
          <a:prstGeom prst="rect">
            <a:avLst/>
          </a:prstGeom>
          <a:noFill/>
        </p:spPr>
        <p:txBody>
          <a:bodyPr wrap="square" rtlCol="0">
            <a:spAutoFit/>
          </a:bodyPr>
          <a:lstStyle/>
          <a:p>
            <a:pPr algn="r"/>
            <a:r>
              <a:rPr lang="en-US" sz="1000" b="1" dirty="0" smtClean="0"/>
              <a:t>2</a:t>
            </a:r>
            <a:r>
              <a:rPr lang="ru-RU" sz="1000" b="1" dirty="0" smtClean="0"/>
              <a:t>2</a:t>
            </a:r>
          </a:p>
          <a:p>
            <a:pPr algn="r"/>
            <a:endParaRPr lang="ru-RU" sz="1000" b="1" dirty="0"/>
          </a:p>
        </p:txBody>
      </p:sp>
      <p:sp>
        <p:nvSpPr>
          <p:cNvPr id="26" name="object 2"/>
          <p:cNvSpPr/>
          <p:nvPr/>
        </p:nvSpPr>
        <p:spPr>
          <a:xfrm flipV="1">
            <a:off x="0" y="250825"/>
            <a:ext cx="5765800" cy="177168"/>
          </a:xfrm>
          <a:custGeom>
            <a:avLst/>
            <a:gdLst/>
            <a:ahLst/>
            <a:cxnLst/>
            <a:rect l="l" t="t" r="r" b="b"/>
            <a:pathLst>
              <a:path w="4416425">
                <a:moveTo>
                  <a:pt x="0" y="0"/>
                </a:moveTo>
                <a:lnTo>
                  <a:pt x="4415994" y="0"/>
                </a:lnTo>
              </a:path>
            </a:pathLst>
          </a:custGeom>
          <a:ln w="12700">
            <a:solidFill>
              <a:schemeClr val="bg1">
                <a:lumMod val="85000"/>
              </a:schemeClr>
            </a:solidFill>
          </a:ln>
        </p:spPr>
        <p:txBody>
          <a:bodyPr wrap="square" lIns="0" tIns="0" rIns="0" bIns="0" rtlCol="0"/>
          <a:lstStyle/>
          <a:p>
            <a:endParaRPr dirty="0"/>
          </a:p>
        </p:txBody>
      </p:sp>
      <p:sp>
        <p:nvSpPr>
          <p:cNvPr id="17" name="object 5"/>
          <p:cNvSpPr/>
          <p:nvPr/>
        </p:nvSpPr>
        <p:spPr>
          <a:xfrm>
            <a:off x="139700" y="53333"/>
            <a:ext cx="336550" cy="344011"/>
          </a:xfrm>
          <a:prstGeom prst="rect">
            <a:avLst/>
          </a:prstGeom>
          <a:blipFill>
            <a:blip r:embed="rId3"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20700" y="98425"/>
            <a:ext cx="3803650" cy="246221"/>
          </a:xfrm>
          <a:prstGeom prst="rect">
            <a:avLst/>
          </a:prstGeom>
        </p:spPr>
        <p:txBody>
          <a:bodyPr wrap="square">
            <a:spAutoFit/>
          </a:bodyPr>
          <a:lstStyle/>
          <a:p>
            <a:r>
              <a:rPr lang="ru-RU" altLang="ru-RU" sz="1000" b="1" i="1" cap="all" spc="46" dirty="0">
                <a:solidFill>
                  <a:schemeClr val="accent1">
                    <a:lumMod val="75000"/>
                  </a:schemeClr>
                </a:solidFill>
                <a:cs typeface="Times New Roman" panose="02020603050405020304" pitchFamily="18" charset="0"/>
              </a:rPr>
              <a:t>Уфк  по ульяновской области</a:t>
            </a:r>
            <a:endParaRPr lang="ru-RU" sz="1000" i="1" dirty="0">
              <a:solidFill>
                <a:schemeClr val="accent1">
                  <a:lumMod val="75000"/>
                </a:schemeClr>
              </a:solidFill>
              <a:cs typeface="Times New Roman" panose="02020603050405020304" pitchFamily="18" charset="0"/>
            </a:endParaRPr>
          </a:p>
        </p:txBody>
      </p:sp>
      <p:sp>
        <p:nvSpPr>
          <p:cNvPr id="7" name="Скругленный прямоугольник 6"/>
          <p:cNvSpPr/>
          <p:nvPr/>
        </p:nvSpPr>
        <p:spPr>
          <a:xfrm rot="10800000" flipH="1" flipV="1">
            <a:off x="3078476" y="0"/>
            <a:ext cx="2687324" cy="479425"/>
          </a:xfrm>
          <a:prstGeom prst="roundRect">
            <a:avLst/>
          </a:prstGeom>
          <a:solidFill>
            <a:schemeClr val="bg1"/>
          </a:solidFill>
          <a:ln w="19050">
            <a:solidFill>
              <a:srgbClr val="1143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00" b="1" dirty="0" smtClean="0">
              <a:solidFill>
                <a:schemeClr val="tx1"/>
              </a:solidFill>
            </a:endParaRPr>
          </a:p>
          <a:p>
            <a:endParaRPr lang="en-US" sz="800" b="1" dirty="0" smtClean="0">
              <a:solidFill>
                <a:schemeClr val="tx1"/>
              </a:solidFill>
            </a:endParaRPr>
          </a:p>
          <a:p>
            <a:r>
              <a:rPr lang="ru-RU" sz="1000" b="1" dirty="0" smtClean="0">
                <a:solidFill>
                  <a:schemeClr val="tx2"/>
                </a:solidFill>
                <a:effectLst>
                  <a:outerShdw blurRad="38100" dist="38100" dir="2700000" algn="tl">
                    <a:srgbClr val="000000">
                      <a:alpha val="43137"/>
                    </a:srgbClr>
                  </a:outerShdw>
                </a:effectLst>
                <a:latin typeface="Arial (Заголовки)"/>
              </a:rPr>
              <a:t>Первое применение СГС "Нематериальные активы"</a:t>
            </a:r>
          </a:p>
          <a:p>
            <a:r>
              <a:rPr lang="ru-RU" sz="1000" b="1" dirty="0" smtClean="0">
                <a:solidFill>
                  <a:schemeClr val="tx2"/>
                </a:solidFill>
                <a:effectLst>
                  <a:outerShdw blurRad="38100" dist="38100" dir="2700000" algn="tl">
                    <a:srgbClr val="000000">
                      <a:alpha val="43137"/>
                    </a:srgbClr>
                  </a:outerShdw>
                </a:effectLst>
                <a:latin typeface="Arial (Заголовки)"/>
              </a:rPr>
              <a:t>и переходные положения</a:t>
            </a:r>
          </a:p>
          <a:p>
            <a:r>
              <a:rPr lang="ru-RU" sz="800" dirty="0" smtClean="0">
                <a:solidFill>
                  <a:schemeClr val="tx1"/>
                </a:solidFill>
              </a:rPr>
              <a:t> </a:t>
            </a:r>
          </a:p>
          <a:p>
            <a:r>
              <a:rPr lang="ru-RU" sz="800" dirty="0" smtClean="0">
                <a:solidFill>
                  <a:schemeClr val="tx1"/>
                </a:solidFill>
              </a:rPr>
              <a:t> </a:t>
            </a:r>
            <a:endParaRPr lang="ru-RU" sz="800" dirty="0">
              <a:solidFill>
                <a:schemeClr val="tx1"/>
              </a:solidFill>
            </a:endParaRPr>
          </a:p>
        </p:txBody>
      </p:sp>
      <p:sp>
        <p:nvSpPr>
          <p:cNvPr id="9" name="Прямоугольник 8"/>
          <p:cNvSpPr/>
          <p:nvPr/>
        </p:nvSpPr>
        <p:spPr>
          <a:xfrm>
            <a:off x="63500" y="936629"/>
            <a:ext cx="5638800" cy="338554"/>
          </a:xfrm>
          <a:prstGeom prst="rect">
            <a:avLst/>
          </a:prstGeom>
        </p:spPr>
        <p:txBody>
          <a:bodyPr wrap="square">
            <a:spAutoFit/>
          </a:bodyPr>
          <a:lstStyle/>
          <a:p>
            <a:endParaRPr lang="en-US" sz="800" dirty="0" smtClean="0"/>
          </a:p>
          <a:p>
            <a:endParaRPr lang="ru-RU" sz="800" dirty="0"/>
          </a:p>
        </p:txBody>
      </p:sp>
      <p:sp>
        <p:nvSpPr>
          <p:cNvPr id="10" name="Прямоугольник 9"/>
          <p:cNvSpPr/>
          <p:nvPr/>
        </p:nvSpPr>
        <p:spPr>
          <a:xfrm>
            <a:off x="139700" y="555626"/>
            <a:ext cx="5486400" cy="2554545"/>
          </a:xfrm>
          <a:prstGeom prst="rect">
            <a:avLst/>
          </a:prstGeom>
        </p:spPr>
        <p:txBody>
          <a:bodyPr wrap="square">
            <a:spAutoFit/>
          </a:bodyPr>
          <a:lstStyle/>
          <a:p>
            <a:pPr algn="just"/>
            <a:r>
              <a:rPr lang="ru-RU" sz="800" dirty="0" smtClean="0"/>
              <a:t>Объекты бухгалтерского учета, подлежащие  в бухгалтерском учете на соответствующих балансовых счетах, ранее не признававшиеся в составе нематериальных активов и (или) отраженные на </a:t>
            </a:r>
            <a:r>
              <a:rPr lang="ru-RU" sz="800" dirty="0" err="1" smtClean="0"/>
              <a:t>забалансовом</a:t>
            </a:r>
            <a:r>
              <a:rPr lang="ru-RU" sz="800" dirty="0" smtClean="0"/>
              <a:t> учете, признаются в составе группы нефинансовых активов "Нематериальные активы" по их справедливой стоимости.</a:t>
            </a:r>
          </a:p>
          <a:p>
            <a:pPr algn="just"/>
            <a:r>
              <a:rPr lang="ru-RU" sz="800" dirty="0" smtClean="0"/>
              <a:t>В случае если объекты нематериальных активов, ранее не признававшиеся в составе нематериальных активов и (или) отраженные на </a:t>
            </a:r>
            <a:r>
              <a:rPr lang="ru-RU" sz="800" dirty="0" err="1" smtClean="0"/>
              <a:t>забалансовом</a:t>
            </a:r>
            <a:r>
              <a:rPr lang="ru-RU" sz="800" dirty="0" smtClean="0"/>
              <a:t> учете, не могут быть оценены по справедливой стоимости - стоимостные оценки по каким-либо причинам недоступны (при этом приобретение аналогичных активов в обозримом будущем не планируется), то в целях обеспечения непрерывного ведения бухгалтерского учета и полноты отражения в бухгалтерском учете свершившихся фактов хозяйственной деятельности первоначальная стоимость таких объектов бухгалтерского учета признается в условной оценке - один объект, один рубль.</a:t>
            </a:r>
          </a:p>
          <a:p>
            <a:pPr algn="just"/>
            <a:r>
              <a:rPr lang="ru-RU" sz="800" dirty="0" smtClean="0"/>
              <a:t>Признание объектов бухгалтерского учета, ранее не признававшихся в составе нематериальных активов и (или) отраженных на </a:t>
            </a:r>
            <a:r>
              <a:rPr lang="ru-RU" sz="800" dirty="0" err="1" smtClean="0"/>
              <a:t>забалансовом</a:t>
            </a:r>
            <a:r>
              <a:rPr lang="ru-RU" sz="800" dirty="0" smtClean="0"/>
              <a:t> учете, в составе группы нефинансовых активов "Нематериальные активы« осуществляется операциями 2021 года по результатам инвентаризации, проводимой в целях выявления таких объектов бухгалтерского учета.</a:t>
            </a:r>
          </a:p>
          <a:p>
            <a:pPr algn="just"/>
            <a:r>
              <a:rPr lang="ru-RU" sz="800" dirty="0" smtClean="0"/>
              <a:t>Расходы на приобретение неисключительных прав, ранее признаваемые на счете 040150000 "Расходы будущих периодов", срок полезного использования которых на 1 января 2021 г. составляет менее 12 месяцев, относятся на финансовый результат первым рабочим днем года применения СГС «Нематериальные активы". Указанные расходы не формируют стоимость объекта учета - прав пользования нематериальными активами в соответствии с СГС "Нематериальные активы».</a:t>
            </a:r>
          </a:p>
        </p:txBody>
      </p:sp>
    </p:spTree>
    <p:extLst>
      <p:ext uri="{BB962C8B-B14F-4D97-AF65-F5344CB8AC3E}">
        <p14:creationId xmlns="" xmlns:p14="http://schemas.microsoft.com/office/powerpoint/2010/main" val="25504908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p:cNvSpPr txBox="1"/>
          <p:nvPr/>
        </p:nvSpPr>
        <p:spPr>
          <a:xfrm>
            <a:off x="5305385" y="2994025"/>
            <a:ext cx="444500" cy="400110"/>
          </a:xfrm>
          <a:prstGeom prst="rect">
            <a:avLst/>
          </a:prstGeom>
          <a:noFill/>
        </p:spPr>
        <p:txBody>
          <a:bodyPr wrap="square" rtlCol="0">
            <a:spAutoFit/>
          </a:bodyPr>
          <a:lstStyle/>
          <a:p>
            <a:pPr algn="r"/>
            <a:r>
              <a:rPr lang="en-US" sz="1000" b="1" dirty="0" smtClean="0"/>
              <a:t>2</a:t>
            </a:r>
            <a:r>
              <a:rPr lang="ru-RU" sz="1000" b="1" dirty="0" smtClean="0"/>
              <a:t>3</a:t>
            </a:r>
          </a:p>
          <a:p>
            <a:pPr algn="r"/>
            <a:endParaRPr lang="ru-RU" sz="1000" b="1" dirty="0"/>
          </a:p>
        </p:txBody>
      </p:sp>
      <p:sp>
        <p:nvSpPr>
          <p:cNvPr id="26" name="object 2"/>
          <p:cNvSpPr/>
          <p:nvPr/>
        </p:nvSpPr>
        <p:spPr>
          <a:xfrm flipV="1">
            <a:off x="0" y="250825"/>
            <a:ext cx="5765800" cy="177168"/>
          </a:xfrm>
          <a:custGeom>
            <a:avLst/>
            <a:gdLst/>
            <a:ahLst/>
            <a:cxnLst/>
            <a:rect l="l" t="t" r="r" b="b"/>
            <a:pathLst>
              <a:path w="4416425">
                <a:moveTo>
                  <a:pt x="0" y="0"/>
                </a:moveTo>
                <a:lnTo>
                  <a:pt x="4415994" y="0"/>
                </a:lnTo>
              </a:path>
            </a:pathLst>
          </a:custGeom>
          <a:ln w="12700">
            <a:solidFill>
              <a:schemeClr val="bg1">
                <a:lumMod val="85000"/>
              </a:schemeClr>
            </a:solidFill>
          </a:ln>
        </p:spPr>
        <p:txBody>
          <a:bodyPr wrap="square" lIns="0" tIns="0" rIns="0" bIns="0" rtlCol="0"/>
          <a:lstStyle/>
          <a:p>
            <a:endParaRPr dirty="0"/>
          </a:p>
        </p:txBody>
      </p:sp>
      <p:sp>
        <p:nvSpPr>
          <p:cNvPr id="17" name="object 5"/>
          <p:cNvSpPr/>
          <p:nvPr/>
        </p:nvSpPr>
        <p:spPr>
          <a:xfrm>
            <a:off x="139700" y="53333"/>
            <a:ext cx="336550" cy="344011"/>
          </a:xfrm>
          <a:prstGeom prst="rect">
            <a:avLst/>
          </a:prstGeom>
          <a:blipFill>
            <a:blip r:embed="rId3"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20700" y="98425"/>
            <a:ext cx="3803650" cy="246221"/>
          </a:xfrm>
          <a:prstGeom prst="rect">
            <a:avLst/>
          </a:prstGeom>
        </p:spPr>
        <p:txBody>
          <a:bodyPr wrap="square">
            <a:spAutoFit/>
          </a:bodyPr>
          <a:lstStyle/>
          <a:p>
            <a:r>
              <a:rPr lang="ru-RU" altLang="ru-RU" sz="1000" b="1" i="1" cap="all" spc="46" dirty="0">
                <a:solidFill>
                  <a:schemeClr val="accent1">
                    <a:lumMod val="75000"/>
                  </a:schemeClr>
                </a:solidFill>
                <a:cs typeface="Times New Roman" panose="02020603050405020304" pitchFamily="18" charset="0"/>
              </a:rPr>
              <a:t>Уфк  по ульяновской области</a:t>
            </a:r>
            <a:endParaRPr lang="ru-RU" sz="1000" i="1" dirty="0">
              <a:solidFill>
                <a:schemeClr val="accent1">
                  <a:lumMod val="75000"/>
                </a:schemeClr>
              </a:solidFill>
              <a:cs typeface="Times New Roman" panose="02020603050405020304" pitchFamily="18" charset="0"/>
            </a:endParaRPr>
          </a:p>
        </p:txBody>
      </p:sp>
      <p:sp>
        <p:nvSpPr>
          <p:cNvPr id="7" name="Скругленный прямоугольник 6"/>
          <p:cNvSpPr/>
          <p:nvPr/>
        </p:nvSpPr>
        <p:spPr>
          <a:xfrm rot="10800000" flipH="1" flipV="1">
            <a:off x="3078476" y="0"/>
            <a:ext cx="2687324" cy="555625"/>
          </a:xfrm>
          <a:prstGeom prst="roundRect">
            <a:avLst/>
          </a:prstGeom>
          <a:solidFill>
            <a:schemeClr val="bg1"/>
          </a:solidFill>
          <a:ln w="19050">
            <a:solidFill>
              <a:srgbClr val="1143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00" b="1" dirty="0" smtClean="0">
              <a:solidFill>
                <a:schemeClr val="tx1"/>
              </a:solidFill>
            </a:endParaRPr>
          </a:p>
          <a:p>
            <a:pPr algn="ctr"/>
            <a:r>
              <a:rPr lang="ru-RU" sz="1000" b="1" dirty="0" smtClean="0">
                <a:solidFill>
                  <a:schemeClr val="tx2"/>
                </a:solidFill>
                <a:effectLst>
                  <a:outerShdw blurRad="38100" dist="38100" dir="2700000" algn="tl">
                    <a:srgbClr val="000000">
                      <a:alpha val="43137"/>
                    </a:srgbClr>
                  </a:outerShdw>
                </a:effectLst>
                <a:latin typeface="Arial (Заголовки)"/>
              </a:rPr>
              <a:t>Первое применение СГС "Нематериальные активы"</a:t>
            </a:r>
          </a:p>
          <a:p>
            <a:pPr algn="ctr"/>
            <a:r>
              <a:rPr lang="ru-RU" sz="1000" b="1" dirty="0" smtClean="0">
                <a:solidFill>
                  <a:schemeClr val="tx2"/>
                </a:solidFill>
                <a:effectLst>
                  <a:outerShdw blurRad="38100" dist="38100" dir="2700000" algn="tl">
                    <a:srgbClr val="000000">
                      <a:alpha val="43137"/>
                    </a:srgbClr>
                  </a:outerShdw>
                </a:effectLst>
                <a:latin typeface="Arial (Заголовки)"/>
              </a:rPr>
              <a:t>и переходные положения</a:t>
            </a:r>
          </a:p>
          <a:p>
            <a:r>
              <a:rPr lang="ru-RU" sz="800" dirty="0" smtClean="0">
                <a:solidFill>
                  <a:schemeClr val="tx1"/>
                </a:solidFill>
              </a:rPr>
              <a:t> </a:t>
            </a:r>
          </a:p>
          <a:p>
            <a:r>
              <a:rPr lang="ru-RU" sz="800" dirty="0" smtClean="0">
                <a:solidFill>
                  <a:schemeClr val="tx1"/>
                </a:solidFill>
              </a:rPr>
              <a:t> </a:t>
            </a:r>
            <a:endParaRPr lang="ru-RU" sz="800" dirty="0">
              <a:solidFill>
                <a:schemeClr val="tx1"/>
              </a:solidFill>
            </a:endParaRPr>
          </a:p>
        </p:txBody>
      </p:sp>
      <p:sp>
        <p:nvSpPr>
          <p:cNvPr id="9" name="Прямоугольник 8"/>
          <p:cNvSpPr/>
          <p:nvPr/>
        </p:nvSpPr>
        <p:spPr>
          <a:xfrm>
            <a:off x="63500" y="936629"/>
            <a:ext cx="5638800" cy="338554"/>
          </a:xfrm>
          <a:prstGeom prst="rect">
            <a:avLst/>
          </a:prstGeom>
        </p:spPr>
        <p:txBody>
          <a:bodyPr wrap="square">
            <a:spAutoFit/>
          </a:bodyPr>
          <a:lstStyle/>
          <a:p>
            <a:endParaRPr lang="en-US" sz="800" dirty="0" smtClean="0"/>
          </a:p>
          <a:p>
            <a:endParaRPr lang="ru-RU" sz="800" dirty="0"/>
          </a:p>
        </p:txBody>
      </p:sp>
      <p:sp>
        <p:nvSpPr>
          <p:cNvPr id="11" name="Прямоугольник 10"/>
          <p:cNvSpPr/>
          <p:nvPr/>
        </p:nvSpPr>
        <p:spPr>
          <a:xfrm>
            <a:off x="139700" y="631825"/>
            <a:ext cx="5562600" cy="1569660"/>
          </a:xfrm>
          <a:prstGeom prst="rect">
            <a:avLst/>
          </a:prstGeom>
        </p:spPr>
        <p:txBody>
          <a:bodyPr wrap="square">
            <a:spAutoFit/>
          </a:bodyPr>
          <a:lstStyle/>
          <a:p>
            <a:pPr algn="just"/>
            <a:r>
              <a:rPr lang="ru-RU" sz="800" dirty="0" smtClean="0"/>
              <a:t>      При первом применении СГС "Нематериальные активы" финансовый результат формируется:</a:t>
            </a:r>
          </a:p>
          <a:p>
            <a:pPr algn="just"/>
            <a:r>
              <a:rPr lang="ru-RU" sz="800" dirty="0" smtClean="0"/>
              <a:t>от признания нематериальных активов, ранее не отраженных в бухгалтерском учете;</a:t>
            </a:r>
          </a:p>
          <a:p>
            <a:pPr algn="just"/>
            <a:r>
              <a:rPr lang="ru-RU" sz="800" dirty="0" smtClean="0"/>
              <a:t>от пересмотра балансовой стоимости нематериальных активов.</a:t>
            </a:r>
          </a:p>
          <a:p>
            <a:pPr algn="just"/>
            <a:r>
              <a:rPr lang="ru-RU" sz="800" dirty="0" smtClean="0"/>
              <a:t>       При этом финансовый результат отражается субъектом учета в качестве корректировки начального сальдо финансового результата прошлых отчетных периодов в том периоде, в котором произошло первоначальное признание объектов нематериальных активов.</a:t>
            </a:r>
          </a:p>
          <a:p>
            <a:pPr algn="just"/>
            <a:r>
              <a:rPr lang="ru-RU" sz="800" dirty="0" smtClean="0"/>
              <a:t>      Результаты корректировки однократно раскрываются в годовой бухгалтерской (финансовой) отчетности обособленно от иной информации.</a:t>
            </a:r>
          </a:p>
          <a:p>
            <a:pPr algn="just"/>
            <a:r>
              <a:rPr lang="ru-RU" sz="800" dirty="0" smtClean="0"/>
              <a:t>      При первоначальном признании объектов нематериальных активов в соответствии с СГС "Нематериальные активы", также подлежат признанию любые накопленные убытки от обесценения, связанные с этими объектами, так, как если бы положения СГС "Нематериальные активы" применялись всегда.</a:t>
            </a:r>
          </a:p>
          <a:p>
            <a:pPr algn="just"/>
            <a:r>
              <a:rPr lang="ru-RU" sz="800" dirty="0" smtClean="0"/>
              <a:t>Пересчет сравнительной информации не требуется.</a:t>
            </a:r>
            <a:endParaRPr lang="ru-RU" sz="800" dirty="0"/>
          </a:p>
        </p:txBody>
      </p:sp>
    </p:spTree>
    <p:extLst>
      <p:ext uri="{BB962C8B-B14F-4D97-AF65-F5344CB8AC3E}">
        <p14:creationId xmlns="" xmlns:p14="http://schemas.microsoft.com/office/powerpoint/2010/main" val="2550490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p:cNvSpPr txBox="1"/>
          <p:nvPr/>
        </p:nvSpPr>
        <p:spPr>
          <a:xfrm>
            <a:off x="5305385" y="2994025"/>
            <a:ext cx="444500" cy="246221"/>
          </a:xfrm>
          <a:prstGeom prst="rect">
            <a:avLst/>
          </a:prstGeom>
          <a:noFill/>
        </p:spPr>
        <p:txBody>
          <a:bodyPr wrap="square" rtlCol="0">
            <a:spAutoFit/>
          </a:bodyPr>
          <a:lstStyle/>
          <a:p>
            <a:pPr algn="r"/>
            <a:r>
              <a:rPr lang="ru-RU" sz="1000" b="1" dirty="0" smtClean="0"/>
              <a:t>2</a:t>
            </a:r>
            <a:endParaRPr lang="ru-RU" sz="1000" b="1" dirty="0"/>
          </a:p>
        </p:txBody>
      </p:sp>
      <p:sp>
        <p:nvSpPr>
          <p:cNvPr id="26" name="object 2"/>
          <p:cNvSpPr/>
          <p:nvPr/>
        </p:nvSpPr>
        <p:spPr>
          <a:xfrm flipV="1">
            <a:off x="0" y="250825"/>
            <a:ext cx="5765800" cy="177168"/>
          </a:xfrm>
          <a:custGeom>
            <a:avLst/>
            <a:gdLst/>
            <a:ahLst/>
            <a:cxnLst/>
            <a:rect l="l" t="t" r="r" b="b"/>
            <a:pathLst>
              <a:path w="4416425">
                <a:moveTo>
                  <a:pt x="0" y="0"/>
                </a:moveTo>
                <a:lnTo>
                  <a:pt x="4415994" y="0"/>
                </a:lnTo>
              </a:path>
            </a:pathLst>
          </a:custGeom>
          <a:ln w="12700">
            <a:solidFill>
              <a:schemeClr val="bg1">
                <a:lumMod val="85000"/>
              </a:schemeClr>
            </a:solidFill>
          </a:ln>
        </p:spPr>
        <p:txBody>
          <a:bodyPr wrap="square" lIns="0" tIns="0" rIns="0" bIns="0" rtlCol="0"/>
          <a:lstStyle/>
          <a:p>
            <a:endParaRPr dirty="0"/>
          </a:p>
        </p:txBody>
      </p:sp>
      <p:sp>
        <p:nvSpPr>
          <p:cNvPr id="17" name="object 5"/>
          <p:cNvSpPr/>
          <p:nvPr/>
        </p:nvSpPr>
        <p:spPr>
          <a:xfrm>
            <a:off x="139700" y="53333"/>
            <a:ext cx="336550" cy="344011"/>
          </a:xfrm>
          <a:prstGeom prst="rect">
            <a:avLst/>
          </a:prstGeom>
          <a:blipFill>
            <a:blip r:embed="rId3"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44500" y="98425"/>
            <a:ext cx="3200400" cy="246221"/>
          </a:xfrm>
          <a:prstGeom prst="rect">
            <a:avLst/>
          </a:prstGeom>
        </p:spPr>
        <p:txBody>
          <a:bodyPr wrap="square">
            <a:spAutoFit/>
          </a:bodyPr>
          <a:lstStyle/>
          <a:p>
            <a:r>
              <a:rPr lang="ru-RU" altLang="ru-RU" sz="1000" b="1" i="1" cap="all" spc="46" dirty="0">
                <a:solidFill>
                  <a:schemeClr val="accent1">
                    <a:lumMod val="75000"/>
                  </a:schemeClr>
                </a:solidFill>
                <a:cs typeface="Times New Roman" panose="02020603050405020304" pitchFamily="18" charset="0"/>
              </a:rPr>
              <a:t>Уфк  по ульяновской области</a:t>
            </a:r>
            <a:endParaRPr lang="ru-RU" sz="1000" i="1" dirty="0">
              <a:solidFill>
                <a:schemeClr val="accent1">
                  <a:lumMod val="75000"/>
                </a:schemeClr>
              </a:solidFill>
              <a:cs typeface="Times New Roman" panose="02020603050405020304" pitchFamily="18" charset="0"/>
            </a:endParaRPr>
          </a:p>
        </p:txBody>
      </p:sp>
      <p:pic>
        <p:nvPicPr>
          <p:cNvPr id="9" name="Picture 2" descr="C:\ФКР_РАБОТА\ИНСТРУКЦИЯ ПОЛЬЗОВАТЕЛЯМ\Картинки\галочка 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7950" y="483517"/>
            <a:ext cx="215900" cy="228600"/>
          </a:xfrm>
          <a:prstGeom prst="rect">
            <a:avLst/>
          </a:prstGeom>
          <a:solidFill>
            <a:schemeClr val="accent2">
              <a:lumMod val="40000"/>
              <a:lumOff val="60000"/>
            </a:schemeClr>
          </a:solidFill>
          <a:ln>
            <a:solidFill>
              <a:srgbClr val="C00000"/>
            </a:solidFill>
          </a:ln>
          <a:extLst/>
        </p:spPr>
      </p:pic>
      <p:pic>
        <p:nvPicPr>
          <p:cNvPr id="11" name="Picture 2" descr="C:\ФКР_РАБОТА\ИНСТРУКЦИЯ ПОЛЬЗОВАТЕЛЯМ\Картинки\галочка 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0650" y="855217"/>
            <a:ext cx="215900" cy="228599"/>
          </a:xfrm>
          <a:prstGeom prst="rect">
            <a:avLst/>
          </a:prstGeom>
          <a:solidFill>
            <a:schemeClr val="accent2">
              <a:lumMod val="40000"/>
              <a:lumOff val="60000"/>
            </a:schemeClr>
          </a:solidFill>
          <a:ln>
            <a:solidFill>
              <a:srgbClr val="C00000"/>
            </a:solidFill>
          </a:ln>
          <a:extLst/>
        </p:spPr>
      </p:pic>
      <p:pic>
        <p:nvPicPr>
          <p:cNvPr id="12" name="Picture 2" descr="C:\ФКР_РАБОТА\ИНСТРУКЦИЯ ПОЛЬЗОВАТЕЛЯМ\Картинки\галочка 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39700" y="1241425"/>
            <a:ext cx="215900" cy="228600"/>
          </a:xfrm>
          <a:prstGeom prst="rect">
            <a:avLst/>
          </a:prstGeom>
          <a:solidFill>
            <a:schemeClr val="accent2">
              <a:lumMod val="40000"/>
              <a:lumOff val="60000"/>
            </a:schemeClr>
          </a:solidFill>
          <a:ln>
            <a:solidFill>
              <a:srgbClr val="C00000"/>
            </a:solidFill>
          </a:ln>
          <a:extLst/>
        </p:spPr>
      </p:pic>
      <p:sp>
        <p:nvSpPr>
          <p:cNvPr id="10" name="Скругленный прямоугольник 9"/>
          <p:cNvSpPr/>
          <p:nvPr/>
        </p:nvSpPr>
        <p:spPr>
          <a:xfrm rot="10800000" flipH="1" flipV="1">
            <a:off x="2959100" y="21424"/>
            <a:ext cx="2661948" cy="327025"/>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accent1">
                    <a:lumMod val="75000"/>
                  </a:schemeClr>
                </a:solidFill>
                <a:effectLst>
                  <a:outerShdw blurRad="38100" dist="38100" dir="2700000" algn="tl">
                    <a:srgbClr val="000000">
                      <a:alpha val="43137"/>
                    </a:srgbClr>
                  </a:outerShdw>
                </a:effectLst>
                <a:latin typeface="+mj-lt"/>
              </a:rPr>
              <a:t>Применение стандарта в                           бухгалтерском учете при:</a:t>
            </a:r>
            <a:endParaRPr lang="ru-RU" sz="1000" dirty="0">
              <a:solidFill>
                <a:schemeClr val="accent1">
                  <a:lumMod val="75000"/>
                </a:schemeClr>
              </a:solidFill>
              <a:effectLst>
                <a:outerShdw blurRad="38100" dist="38100" dir="2700000" algn="tl">
                  <a:srgbClr val="000000">
                    <a:alpha val="43137"/>
                  </a:srgbClr>
                </a:outerShdw>
              </a:effectLst>
              <a:latin typeface="+mj-lt"/>
            </a:endParaRPr>
          </a:p>
        </p:txBody>
      </p:sp>
      <p:sp>
        <p:nvSpPr>
          <p:cNvPr id="14" name="Прямоугольник 13"/>
          <p:cNvSpPr/>
          <p:nvPr/>
        </p:nvSpPr>
        <p:spPr>
          <a:xfrm>
            <a:off x="368300" y="479425"/>
            <a:ext cx="5334000" cy="215444"/>
          </a:xfrm>
          <a:prstGeom prst="rect">
            <a:avLst/>
          </a:prstGeom>
        </p:spPr>
        <p:txBody>
          <a:bodyPr wrap="square">
            <a:spAutoFit/>
          </a:bodyPr>
          <a:lstStyle/>
          <a:p>
            <a:r>
              <a:rPr lang="ru-RU" sz="800" dirty="0" smtClean="0"/>
              <a:t>ведении бюджетного учета получателями бюджетных средств;</a:t>
            </a:r>
            <a:endParaRPr lang="ru-RU" sz="800" dirty="0"/>
          </a:p>
        </p:txBody>
      </p:sp>
      <p:sp>
        <p:nvSpPr>
          <p:cNvPr id="16" name="Прямоугольник 15"/>
          <p:cNvSpPr/>
          <p:nvPr/>
        </p:nvSpPr>
        <p:spPr>
          <a:xfrm>
            <a:off x="444500" y="745262"/>
            <a:ext cx="5181600" cy="338554"/>
          </a:xfrm>
          <a:prstGeom prst="rect">
            <a:avLst/>
          </a:prstGeom>
        </p:spPr>
        <p:txBody>
          <a:bodyPr wrap="square">
            <a:spAutoFit/>
          </a:bodyPr>
          <a:lstStyle/>
          <a:p>
            <a:pPr algn="just"/>
            <a:r>
              <a:rPr lang="ru-RU" sz="800" dirty="0" smtClean="0"/>
              <a:t>ведении бухгалтерского учета государственными (муниципальными) бюджетными, автономными учреждениями;</a:t>
            </a:r>
            <a:endParaRPr lang="ru-RU" sz="800" dirty="0"/>
          </a:p>
        </p:txBody>
      </p:sp>
      <p:sp>
        <p:nvSpPr>
          <p:cNvPr id="18" name="Прямоугольник 17"/>
          <p:cNvSpPr/>
          <p:nvPr/>
        </p:nvSpPr>
        <p:spPr>
          <a:xfrm>
            <a:off x="368300" y="1089026"/>
            <a:ext cx="5029200" cy="461665"/>
          </a:xfrm>
          <a:prstGeom prst="rect">
            <a:avLst/>
          </a:prstGeom>
        </p:spPr>
        <p:txBody>
          <a:bodyPr wrap="square">
            <a:spAutoFit/>
          </a:bodyPr>
          <a:lstStyle/>
          <a:p>
            <a:pPr algn="just"/>
            <a:r>
              <a:rPr lang="ru-RU" sz="800" dirty="0" smtClean="0"/>
              <a:t>раскрытии информации об объектах нематериальных активов, результатах операций с ними при составлении бюджетной отчетности получателями бюджетных средств, а также организациями, осуществляющими полномочия по ведению бюджетного учета учреждений;</a:t>
            </a:r>
            <a:endParaRPr lang="ru-RU" sz="800" dirty="0"/>
          </a:p>
        </p:txBody>
      </p:sp>
      <p:sp>
        <p:nvSpPr>
          <p:cNvPr id="19" name="Прямоугольник 18"/>
          <p:cNvSpPr/>
          <p:nvPr/>
        </p:nvSpPr>
        <p:spPr>
          <a:xfrm>
            <a:off x="444500" y="1622425"/>
            <a:ext cx="5105400" cy="584775"/>
          </a:xfrm>
          <a:prstGeom prst="rect">
            <a:avLst/>
          </a:prstGeom>
        </p:spPr>
        <p:txBody>
          <a:bodyPr wrap="square">
            <a:spAutoFit/>
          </a:bodyPr>
          <a:lstStyle/>
          <a:p>
            <a:pPr algn="just"/>
            <a:r>
              <a:rPr lang="ru-RU" sz="800" dirty="0" smtClean="0"/>
              <a:t>раскрытии информации об объектах нематериальных активов, результатах операций с ними при составлении бухгалтерской (финансовой) отчетности государственных (муниципальных) учреждений, в том числе организациями, осуществляющими полномочия по ведению бухгалтерского учета учреждений (централизованными бухгалтериями).</a:t>
            </a:r>
            <a:endParaRPr lang="ru-RU" sz="800" dirty="0"/>
          </a:p>
        </p:txBody>
      </p:sp>
      <p:pic>
        <p:nvPicPr>
          <p:cNvPr id="20" name="Picture 2" descr="C:\ФКР_РАБОТА\ИНСТРУКЦИЯ ПОЛЬЗОВАТЕЛЯМ\Картинки\галочка 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39700" y="1698625"/>
            <a:ext cx="215900" cy="228600"/>
          </a:xfrm>
          <a:prstGeom prst="rect">
            <a:avLst/>
          </a:prstGeom>
          <a:solidFill>
            <a:schemeClr val="accent2">
              <a:lumMod val="40000"/>
              <a:lumOff val="60000"/>
            </a:schemeClr>
          </a:solidFill>
          <a:ln>
            <a:solidFill>
              <a:srgbClr val="C00000"/>
            </a:solidFill>
          </a:ln>
          <a:extLst/>
        </p:spPr>
      </p:pic>
      <p:sp>
        <p:nvSpPr>
          <p:cNvPr id="21" name="Прямоугольник 20"/>
          <p:cNvSpPr/>
          <p:nvPr/>
        </p:nvSpPr>
        <p:spPr>
          <a:xfrm>
            <a:off x="63500" y="2155826"/>
            <a:ext cx="5486400" cy="954107"/>
          </a:xfrm>
          <a:prstGeom prst="rect">
            <a:avLst/>
          </a:prstGeom>
        </p:spPr>
        <p:txBody>
          <a:bodyPr wrap="square">
            <a:spAutoFit/>
          </a:bodyPr>
          <a:lstStyle/>
          <a:p>
            <a:pPr algn="just"/>
            <a:r>
              <a:rPr lang="ru-RU" sz="800" dirty="0" smtClean="0"/>
              <a:t>Положения стандарта"Нематериальные активы" применяются, если иное не предусмотрено:</a:t>
            </a:r>
          </a:p>
          <a:p>
            <a:pPr algn="just"/>
            <a:r>
              <a:rPr lang="ru-RU" sz="800" dirty="0" smtClean="0"/>
              <a:t>другими федеральными стандартами бухгалтерского учета для организаций государственного сектора, применяемыми начиная с 2021 года;</a:t>
            </a:r>
          </a:p>
          <a:p>
            <a:pPr algn="just"/>
            <a:r>
              <a:rPr lang="ru-RU" sz="800" dirty="0" smtClean="0"/>
              <a:t>иными нормативными правовыми актами, регулирующими ведение бухгалтерского учета и составление бухгалтерской (финансовой) отчетности;</a:t>
            </a:r>
          </a:p>
          <a:p>
            <a:pPr algn="just"/>
            <a:r>
              <a:rPr lang="ru-RU" sz="800" dirty="0" smtClean="0"/>
              <a:t>нормативными правовыми актами, регулирующими единую методологию бюджетного учета и бюджетной отчетности, принятыми в соответствии с бюджетным законодательством Российской Федерации</a:t>
            </a:r>
            <a:r>
              <a:rPr lang="en-US" sz="800" dirty="0" smtClean="0"/>
              <a:t>.</a:t>
            </a:r>
            <a:endParaRPr lang="ru-RU" sz="800" dirty="0"/>
          </a:p>
        </p:txBody>
      </p:sp>
    </p:spTree>
    <p:extLst>
      <p:ext uri="{BB962C8B-B14F-4D97-AF65-F5344CB8AC3E}">
        <p14:creationId xmlns="" xmlns:p14="http://schemas.microsoft.com/office/powerpoint/2010/main" val="3560277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p:cNvSpPr txBox="1"/>
          <p:nvPr/>
        </p:nvSpPr>
        <p:spPr>
          <a:xfrm>
            <a:off x="5327529" y="2998629"/>
            <a:ext cx="444500" cy="246221"/>
          </a:xfrm>
          <a:prstGeom prst="rect">
            <a:avLst/>
          </a:prstGeom>
          <a:noFill/>
        </p:spPr>
        <p:txBody>
          <a:bodyPr wrap="square" rtlCol="0">
            <a:spAutoFit/>
          </a:bodyPr>
          <a:lstStyle/>
          <a:p>
            <a:pPr algn="r"/>
            <a:r>
              <a:rPr lang="ru-RU" sz="1000" b="1" dirty="0" smtClean="0"/>
              <a:t>3</a:t>
            </a:r>
            <a:endParaRPr lang="ru-RU" sz="1000" b="1" dirty="0"/>
          </a:p>
        </p:txBody>
      </p:sp>
      <p:sp>
        <p:nvSpPr>
          <p:cNvPr id="26" name="object 2"/>
          <p:cNvSpPr/>
          <p:nvPr/>
        </p:nvSpPr>
        <p:spPr>
          <a:xfrm flipV="1">
            <a:off x="0" y="250825"/>
            <a:ext cx="5765800" cy="304800"/>
          </a:xfrm>
          <a:custGeom>
            <a:avLst/>
            <a:gdLst/>
            <a:ahLst/>
            <a:cxnLst/>
            <a:rect l="l" t="t" r="r" b="b"/>
            <a:pathLst>
              <a:path w="4416425">
                <a:moveTo>
                  <a:pt x="0" y="0"/>
                </a:moveTo>
                <a:lnTo>
                  <a:pt x="4415994" y="0"/>
                </a:lnTo>
              </a:path>
            </a:pathLst>
          </a:custGeom>
          <a:ln w="12700">
            <a:solidFill>
              <a:schemeClr val="bg1">
                <a:lumMod val="85000"/>
              </a:schemeClr>
            </a:solidFill>
          </a:ln>
        </p:spPr>
        <p:txBody>
          <a:bodyPr wrap="square" lIns="0" tIns="0" rIns="0" bIns="0" rtlCol="0"/>
          <a:lstStyle/>
          <a:p>
            <a:endParaRPr dirty="0"/>
          </a:p>
        </p:txBody>
      </p:sp>
      <p:sp>
        <p:nvSpPr>
          <p:cNvPr id="17" name="object 5"/>
          <p:cNvSpPr/>
          <p:nvPr/>
        </p:nvSpPr>
        <p:spPr>
          <a:xfrm>
            <a:off x="139700" y="53333"/>
            <a:ext cx="336550" cy="344011"/>
          </a:xfrm>
          <a:prstGeom prst="rect">
            <a:avLst/>
          </a:prstGeom>
          <a:blipFill>
            <a:blip r:embed="rId3"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520700" y="174625"/>
            <a:ext cx="2590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ru-RU" sz="1000" b="1" i="1" cap="all" spc="46" dirty="0" smtClean="0">
                <a:solidFill>
                  <a:schemeClr val="accent1">
                    <a:lumMod val="75000"/>
                  </a:schemeClr>
                </a:solidFill>
                <a:cs typeface="Times New Roman" panose="02020603050405020304" pitchFamily="18" charset="0"/>
              </a:rPr>
              <a:t>Уфк  по ульяновской области</a:t>
            </a:r>
            <a:endParaRPr lang="ru-RU" sz="1000" i="1" dirty="0" smtClean="0">
              <a:solidFill>
                <a:schemeClr val="accent1">
                  <a:lumMod val="75000"/>
                </a:schemeClr>
              </a:solidFill>
              <a:cs typeface="Times New Roman" panose="02020603050405020304" pitchFamily="18" charset="0"/>
            </a:endParaRPr>
          </a:p>
          <a:p>
            <a:pPr algn="ctr"/>
            <a:endParaRPr lang="ru-RU" sz="1000" dirty="0"/>
          </a:p>
        </p:txBody>
      </p:sp>
      <p:sp>
        <p:nvSpPr>
          <p:cNvPr id="14" name="Прямоугольник 13"/>
          <p:cNvSpPr/>
          <p:nvPr/>
        </p:nvSpPr>
        <p:spPr>
          <a:xfrm>
            <a:off x="139700" y="555625"/>
            <a:ext cx="5626100" cy="215444"/>
          </a:xfrm>
          <a:prstGeom prst="rect">
            <a:avLst/>
          </a:prstGeom>
          <a:solidFill>
            <a:schemeClr val="bg1"/>
          </a:solidFill>
        </p:spPr>
        <p:txBody>
          <a:bodyPr wrap="square">
            <a:spAutoFit/>
          </a:bodyPr>
          <a:lstStyle/>
          <a:p>
            <a:pPr algn="just"/>
            <a:endParaRPr lang="ru-RU" sz="800" dirty="0"/>
          </a:p>
        </p:txBody>
      </p:sp>
      <p:sp>
        <p:nvSpPr>
          <p:cNvPr id="16" name="Прямоугольник 15"/>
          <p:cNvSpPr/>
          <p:nvPr/>
        </p:nvSpPr>
        <p:spPr>
          <a:xfrm>
            <a:off x="215900" y="555626"/>
            <a:ext cx="5549900" cy="215444"/>
          </a:xfrm>
          <a:prstGeom prst="rect">
            <a:avLst/>
          </a:prstGeom>
          <a:solidFill>
            <a:schemeClr val="bg1"/>
          </a:solidFill>
        </p:spPr>
        <p:txBody>
          <a:bodyPr wrap="square">
            <a:spAutoFit/>
          </a:bodyPr>
          <a:lstStyle/>
          <a:p>
            <a:pPr algn="just"/>
            <a:r>
              <a:rPr lang="ru-RU" sz="800" dirty="0" smtClean="0"/>
              <a:t>- финансовых активов, финансовых вложений;</a:t>
            </a:r>
            <a:endParaRPr lang="ru-RU" sz="800" b="1" dirty="0">
              <a:solidFill>
                <a:schemeClr val="accent1">
                  <a:lumMod val="75000"/>
                </a:schemeClr>
              </a:solidFill>
              <a:cs typeface="Times New Roman" pitchFamily="18" charset="0"/>
            </a:endParaRPr>
          </a:p>
        </p:txBody>
      </p:sp>
      <p:sp>
        <p:nvSpPr>
          <p:cNvPr id="6145" name="Rectangle 1"/>
          <p:cNvSpPr>
            <a:spLocks noChangeArrowheads="1"/>
          </p:cNvSpPr>
          <p:nvPr/>
        </p:nvSpPr>
        <p:spPr bwMode="auto">
          <a:xfrm>
            <a:off x="0" y="43934"/>
            <a:ext cx="530915"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Скругленный прямоугольник 18"/>
          <p:cNvSpPr/>
          <p:nvPr/>
        </p:nvSpPr>
        <p:spPr>
          <a:xfrm rot="10800000" flipH="1" flipV="1">
            <a:off x="3111500" y="74543"/>
            <a:ext cx="2590800" cy="481082"/>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2"/>
                </a:solidFill>
                <a:effectLst>
                  <a:outerShdw blurRad="38100" dist="38100" dir="2700000" algn="tl">
                    <a:srgbClr val="000000">
                      <a:alpha val="43137"/>
                    </a:srgbClr>
                  </a:outerShdw>
                </a:effectLst>
                <a:latin typeface="Arial (Заголовки)"/>
              </a:rPr>
              <a:t>Положения стандарта "Нематериальные активы" не применяются в отношении:</a:t>
            </a:r>
            <a:endParaRPr lang="ru-RU" sz="1000" dirty="0">
              <a:solidFill>
                <a:schemeClr val="tx2"/>
              </a:solidFill>
              <a:effectLst>
                <a:outerShdw blurRad="38100" dist="38100" dir="2700000" algn="tl">
                  <a:srgbClr val="000000">
                    <a:alpha val="43137"/>
                  </a:srgbClr>
                </a:outerShdw>
              </a:effectLst>
              <a:latin typeface="Arial (Заголовки)"/>
            </a:endParaRPr>
          </a:p>
        </p:txBody>
      </p:sp>
      <p:sp>
        <p:nvSpPr>
          <p:cNvPr id="10" name="Прямоугольник 9"/>
          <p:cNvSpPr/>
          <p:nvPr/>
        </p:nvSpPr>
        <p:spPr>
          <a:xfrm>
            <a:off x="215900" y="1317625"/>
            <a:ext cx="5410200" cy="338554"/>
          </a:xfrm>
          <a:prstGeom prst="rect">
            <a:avLst/>
          </a:prstGeom>
        </p:spPr>
        <p:txBody>
          <a:bodyPr wrap="square">
            <a:spAutoFit/>
          </a:bodyPr>
          <a:lstStyle/>
          <a:p>
            <a:pPr algn="just"/>
            <a:r>
              <a:rPr lang="ru-RU" sz="800" dirty="0" smtClean="0"/>
              <a:t>- </a:t>
            </a:r>
            <a:r>
              <a:rPr lang="ru-RU" sz="800" dirty="0"/>
              <a:t>не </a:t>
            </a:r>
            <a:r>
              <a:rPr lang="ru-RU" sz="800" dirty="0" smtClean="0"/>
              <a:t>давших положительного результата научно-исследовательских, опытно-конструкторских и технологических работ </a:t>
            </a:r>
            <a:endParaRPr lang="ru-RU" sz="800" dirty="0"/>
          </a:p>
        </p:txBody>
      </p:sp>
      <p:sp>
        <p:nvSpPr>
          <p:cNvPr id="11" name="Прямоугольник 10"/>
          <p:cNvSpPr/>
          <p:nvPr/>
        </p:nvSpPr>
        <p:spPr>
          <a:xfrm>
            <a:off x="215900" y="784225"/>
            <a:ext cx="5410200" cy="215444"/>
          </a:xfrm>
          <a:prstGeom prst="rect">
            <a:avLst/>
          </a:prstGeom>
        </p:spPr>
        <p:txBody>
          <a:bodyPr wrap="square">
            <a:spAutoFit/>
          </a:bodyPr>
          <a:lstStyle/>
          <a:p>
            <a:r>
              <a:rPr lang="ru-RU" sz="800" dirty="0"/>
              <a:t>- не </a:t>
            </a:r>
            <a:r>
              <a:rPr lang="ru-RU" sz="800" dirty="0" smtClean="0"/>
              <a:t>законченных и не оформленных в соответствии с условиями договоров </a:t>
            </a:r>
            <a:endParaRPr lang="ru-RU" sz="800" dirty="0"/>
          </a:p>
        </p:txBody>
      </p:sp>
      <p:sp>
        <p:nvSpPr>
          <p:cNvPr id="12" name="Прямоугольник 11"/>
          <p:cNvSpPr/>
          <p:nvPr/>
        </p:nvSpPr>
        <p:spPr>
          <a:xfrm>
            <a:off x="215900" y="1012825"/>
            <a:ext cx="5410200" cy="338554"/>
          </a:xfrm>
          <a:prstGeom prst="rect">
            <a:avLst/>
          </a:prstGeom>
        </p:spPr>
        <p:txBody>
          <a:bodyPr wrap="square">
            <a:spAutoFit/>
          </a:bodyPr>
          <a:lstStyle/>
          <a:p>
            <a:pPr algn="just"/>
            <a:r>
              <a:rPr lang="ru-RU" sz="800" dirty="0"/>
              <a:t>- материальных </a:t>
            </a:r>
            <a:r>
              <a:rPr lang="ru-RU" sz="800" dirty="0" smtClean="0"/>
              <a:t>носителей (вещей), в которых выражены результаты интеллектуальной деятельности и приравненные к ним средства индивидуализации </a:t>
            </a:r>
            <a:endParaRPr lang="ru-RU" sz="800" dirty="0"/>
          </a:p>
        </p:txBody>
      </p:sp>
      <p:sp>
        <p:nvSpPr>
          <p:cNvPr id="18" name="Прямоугольник 17"/>
          <p:cNvSpPr/>
          <p:nvPr/>
        </p:nvSpPr>
        <p:spPr>
          <a:xfrm>
            <a:off x="215900" y="1622425"/>
            <a:ext cx="5410200" cy="215444"/>
          </a:xfrm>
          <a:prstGeom prst="rect">
            <a:avLst/>
          </a:prstGeom>
        </p:spPr>
        <p:txBody>
          <a:bodyPr wrap="square">
            <a:spAutoFit/>
          </a:bodyPr>
          <a:lstStyle/>
          <a:p>
            <a:r>
              <a:rPr lang="ru-RU" sz="800" dirty="0"/>
              <a:t>- прав </a:t>
            </a:r>
            <a:r>
              <a:rPr lang="ru-RU" sz="800" dirty="0" smtClean="0"/>
              <a:t>пользования официальными символами, наименованиями и отличительными знаками </a:t>
            </a:r>
            <a:endParaRPr lang="ru-RU" sz="800" dirty="0"/>
          </a:p>
        </p:txBody>
      </p:sp>
      <p:sp>
        <p:nvSpPr>
          <p:cNvPr id="20" name="Прямоугольник 19"/>
          <p:cNvSpPr/>
          <p:nvPr/>
        </p:nvSpPr>
        <p:spPr>
          <a:xfrm>
            <a:off x="215900" y="1851025"/>
            <a:ext cx="5334000" cy="215444"/>
          </a:xfrm>
          <a:prstGeom prst="rect">
            <a:avLst/>
          </a:prstGeom>
        </p:spPr>
        <p:txBody>
          <a:bodyPr wrap="square">
            <a:spAutoFit/>
          </a:bodyPr>
          <a:lstStyle/>
          <a:p>
            <a:r>
              <a:rPr lang="ru-RU" sz="800" dirty="0"/>
              <a:t>- </a:t>
            </a:r>
            <a:r>
              <a:rPr lang="ru-RU" sz="800" dirty="0" smtClean="0"/>
              <a:t>прав пользования активом, возникающим по договорам аренды </a:t>
            </a:r>
            <a:endParaRPr lang="ru-RU" sz="800" dirty="0"/>
          </a:p>
        </p:txBody>
      </p:sp>
      <p:sp>
        <p:nvSpPr>
          <p:cNvPr id="21" name="Прямоугольник 20"/>
          <p:cNvSpPr/>
          <p:nvPr/>
        </p:nvSpPr>
        <p:spPr>
          <a:xfrm>
            <a:off x="215900" y="2079625"/>
            <a:ext cx="5257800" cy="215444"/>
          </a:xfrm>
          <a:prstGeom prst="rect">
            <a:avLst/>
          </a:prstGeom>
        </p:spPr>
        <p:txBody>
          <a:bodyPr wrap="square">
            <a:spAutoFit/>
          </a:bodyPr>
          <a:lstStyle/>
          <a:p>
            <a:r>
              <a:rPr lang="ru-RU" sz="800" dirty="0"/>
              <a:t>- расходов </a:t>
            </a:r>
            <a:r>
              <a:rPr lang="ru-RU" sz="800" dirty="0" smtClean="0"/>
              <a:t>на создание нематериальных активов, предназначенных для отчуждения </a:t>
            </a:r>
            <a:endParaRPr lang="ru-RU" sz="800" dirty="0"/>
          </a:p>
        </p:txBody>
      </p:sp>
      <p:sp>
        <p:nvSpPr>
          <p:cNvPr id="22" name="Прямоугольник 21"/>
          <p:cNvSpPr/>
          <p:nvPr/>
        </p:nvSpPr>
        <p:spPr>
          <a:xfrm>
            <a:off x="215900" y="2308225"/>
            <a:ext cx="5257800" cy="461665"/>
          </a:xfrm>
          <a:prstGeom prst="rect">
            <a:avLst/>
          </a:prstGeom>
        </p:spPr>
        <p:txBody>
          <a:bodyPr wrap="square">
            <a:spAutoFit/>
          </a:bodyPr>
          <a:lstStyle/>
          <a:p>
            <a:pPr algn="just"/>
            <a:r>
              <a:rPr lang="ru-RU" sz="800" dirty="0"/>
              <a:t>- созданных </a:t>
            </a:r>
            <a:r>
              <a:rPr lang="ru-RU" sz="800" dirty="0" smtClean="0"/>
              <a:t>силами субъекта учета товарных знаков и знаков обслуживания, выходных данных и (или) связанных с ними торговых наименований, формул, рецептов и экспертных знаний и иных объектов аналогичного характера, а также внутренне созданной деловой репутации </a:t>
            </a:r>
            <a:endParaRPr lang="ru-RU" sz="800" dirty="0"/>
          </a:p>
        </p:txBody>
      </p:sp>
    </p:spTree>
    <p:extLst>
      <p:ext uri="{BB962C8B-B14F-4D97-AF65-F5344CB8AC3E}">
        <p14:creationId xmlns="" xmlns:p14="http://schemas.microsoft.com/office/powerpoint/2010/main" val="4262917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p:cNvSpPr txBox="1"/>
          <p:nvPr/>
        </p:nvSpPr>
        <p:spPr>
          <a:xfrm>
            <a:off x="5305385" y="2994025"/>
            <a:ext cx="444500" cy="246221"/>
          </a:xfrm>
          <a:prstGeom prst="rect">
            <a:avLst/>
          </a:prstGeom>
          <a:noFill/>
        </p:spPr>
        <p:txBody>
          <a:bodyPr wrap="square" rtlCol="0">
            <a:spAutoFit/>
          </a:bodyPr>
          <a:lstStyle/>
          <a:p>
            <a:pPr algn="r"/>
            <a:r>
              <a:rPr lang="ru-RU" sz="1000" b="1" dirty="0" smtClean="0"/>
              <a:t>4</a:t>
            </a:r>
            <a:endParaRPr lang="ru-RU" sz="1000" b="1" dirty="0"/>
          </a:p>
        </p:txBody>
      </p:sp>
      <p:sp>
        <p:nvSpPr>
          <p:cNvPr id="26" name="object 2"/>
          <p:cNvSpPr/>
          <p:nvPr/>
        </p:nvSpPr>
        <p:spPr>
          <a:xfrm flipV="1">
            <a:off x="0" y="250825"/>
            <a:ext cx="5765800" cy="304800"/>
          </a:xfrm>
          <a:custGeom>
            <a:avLst/>
            <a:gdLst/>
            <a:ahLst/>
            <a:cxnLst/>
            <a:rect l="l" t="t" r="r" b="b"/>
            <a:pathLst>
              <a:path w="4416425">
                <a:moveTo>
                  <a:pt x="0" y="0"/>
                </a:moveTo>
                <a:lnTo>
                  <a:pt x="4415994" y="0"/>
                </a:lnTo>
              </a:path>
            </a:pathLst>
          </a:custGeom>
          <a:ln w="12700">
            <a:solidFill>
              <a:schemeClr val="bg1">
                <a:lumMod val="85000"/>
              </a:schemeClr>
            </a:solidFill>
          </a:ln>
        </p:spPr>
        <p:txBody>
          <a:bodyPr wrap="square" lIns="0" tIns="0" rIns="0" bIns="0" rtlCol="0"/>
          <a:lstStyle/>
          <a:p>
            <a:endParaRPr dirty="0"/>
          </a:p>
        </p:txBody>
      </p:sp>
      <p:sp>
        <p:nvSpPr>
          <p:cNvPr id="17" name="object 5"/>
          <p:cNvSpPr/>
          <p:nvPr/>
        </p:nvSpPr>
        <p:spPr>
          <a:xfrm>
            <a:off x="139700" y="53333"/>
            <a:ext cx="336550" cy="344011"/>
          </a:xfrm>
          <a:prstGeom prst="rect">
            <a:avLst/>
          </a:prstGeom>
          <a:blipFill>
            <a:blip r:embed="rId3"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02863" y="92948"/>
            <a:ext cx="3803650" cy="246221"/>
          </a:xfrm>
          <a:prstGeom prst="rect">
            <a:avLst/>
          </a:prstGeom>
        </p:spPr>
        <p:txBody>
          <a:bodyPr wrap="square">
            <a:spAutoFit/>
          </a:bodyPr>
          <a:lstStyle/>
          <a:p>
            <a:r>
              <a:rPr lang="ru-RU" altLang="ru-RU" sz="1000" b="1" i="1" cap="all" spc="46" dirty="0">
                <a:solidFill>
                  <a:schemeClr val="accent1">
                    <a:lumMod val="75000"/>
                  </a:schemeClr>
                </a:solidFill>
                <a:cs typeface="Times New Roman" panose="02020603050405020304" pitchFamily="18" charset="0"/>
              </a:rPr>
              <a:t>Уфк  по ульяновской области</a:t>
            </a:r>
            <a:endParaRPr lang="ru-RU" sz="1000" i="1" dirty="0">
              <a:solidFill>
                <a:schemeClr val="accent1">
                  <a:lumMod val="75000"/>
                </a:schemeClr>
              </a:solidFill>
              <a:cs typeface="Times New Roman" panose="02020603050405020304" pitchFamily="18" charset="0"/>
            </a:endParaRPr>
          </a:p>
        </p:txBody>
      </p:sp>
      <p:sp>
        <p:nvSpPr>
          <p:cNvPr id="21" name="TextBox 20"/>
          <p:cNvSpPr txBox="1"/>
          <p:nvPr/>
        </p:nvSpPr>
        <p:spPr>
          <a:xfrm>
            <a:off x="3797300" y="250825"/>
            <a:ext cx="184731" cy="369332"/>
          </a:xfrm>
          <a:prstGeom prst="rect">
            <a:avLst/>
          </a:prstGeom>
          <a:noFill/>
        </p:spPr>
        <p:txBody>
          <a:bodyPr wrap="none" rtlCol="0">
            <a:spAutoFit/>
          </a:bodyPr>
          <a:lstStyle/>
          <a:p>
            <a:endParaRPr lang="ru-RU" dirty="0"/>
          </a:p>
        </p:txBody>
      </p:sp>
      <p:sp>
        <p:nvSpPr>
          <p:cNvPr id="8" name="Скругленный прямоугольник 7"/>
          <p:cNvSpPr/>
          <p:nvPr/>
        </p:nvSpPr>
        <p:spPr>
          <a:xfrm>
            <a:off x="139700" y="1851025"/>
            <a:ext cx="2438400" cy="1219200"/>
          </a:xfrm>
          <a:prstGeom prst="roundRect">
            <a:avLst/>
          </a:prstGeom>
          <a:solidFill>
            <a:schemeClr val="tx2">
              <a:lumMod val="40000"/>
              <a:lumOff val="6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800" dirty="0"/>
              <a:t>- </a:t>
            </a:r>
            <a:r>
              <a:rPr lang="ru-RU" sz="800" dirty="0" smtClean="0">
                <a:solidFill>
                  <a:schemeClr val="tx1"/>
                </a:solidFill>
              </a:rPr>
              <a:t>отражение операций по поступлению, внутреннему перемещению (в т.ч. связи с </a:t>
            </a:r>
            <a:r>
              <a:rPr lang="ru-RU" sz="800" dirty="0" err="1" smtClean="0">
                <a:solidFill>
                  <a:schemeClr val="tx1"/>
                </a:solidFill>
              </a:rPr>
              <a:t>реклассификацией</a:t>
            </a:r>
            <a:r>
              <a:rPr lang="ru-RU" sz="800" dirty="0" smtClean="0">
                <a:solidFill>
                  <a:schemeClr val="tx1"/>
                </a:solidFill>
              </a:rPr>
              <a:t>), выбытию (в том числе по основанию принятия решения о списании) объектов нематериальных активов на основании решения комиссии учреждения по поступлению и выбытию активов, оформленного соответствующим первичным (сводным) учетным документом;</a:t>
            </a:r>
            <a:endParaRPr lang="ru-RU" sz="800" dirty="0">
              <a:solidFill>
                <a:schemeClr val="tx1"/>
              </a:solidFill>
            </a:endParaRPr>
          </a:p>
        </p:txBody>
      </p:sp>
      <p:sp>
        <p:nvSpPr>
          <p:cNvPr id="11" name="Скругленный прямоугольник 10"/>
          <p:cNvSpPr/>
          <p:nvPr/>
        </p:nvSpPr>
        <p:spPr>
          <a:xfrm>
            <a:off x="3111500" y="1851025"/>
            <a:ext cx="2362200" cy="1066800"/>
          </a:xfrm>
          <a:prstGeom prst="roundRect">
            <a:avLst/>
          </a:prstGeom>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800" dirty="0"/>
              <a:t>- </a:t>
            </a:r>
            <a:r>
              <a:rPr lang="ru-RU" sz="800" dirty="0" smtClean="0">
                <a:solidFill>
                  <a:schemeClr val="tx1"/>
                </a:solidFill>
              </a:rPr>
              <a:t>раскрытие в бухгалтерской (финансовой) отчетности информации об объектах нематериальных активов, а также об иных объектах бухгалтерского учета, в соответствии с положениями СГС "Нематериальные активы".</a:t>
            </a:r>
            <a:endParaRPr lang="ru-RU" sz="800" dirty="0">
              <a:solidFill>
                <a:schemeClr val="tx1"/>
              </a:solidFill>
            </a:endParaRPr>
          </a:p>
        </p:txBody>
      </p:sp>
      <p:sp>
        <p:nvSpPr>
          <p:cNvPr id="5121" name="Rectangle 1"/>
          <p:cNvSpPr>
            <a:spLocks noChangeArrowheads="1"/>
          </p:cNvSpPr>
          <p:nvPr/>
        </p:nvSpPr>
        <p:spPr bwMode="auto">
          <a:xfrm>
            <a:off x="3416300" y="2084623"/>
            <a:ext cx="19812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ctr" defTabSz="914400" rtl="0" eaLnBrk="1" fontAlgn="base" latinLnBrk="0" hangingPunct="1">
              <a:lnSpc>
                <a:spcPct val="100000"/>
              </a:lnSpc>
              <a:spcBef>
                <a:spcPct val="0"/>
              </a:spcBef>
              <a:spcAft>
                <a:spcPct val="0"/>
              </a:spcAft>
              <a:buClrTx/>
              <a:buSzTx/>
              <a:buFontTx/>
              <a:buNone/>
              <a:tabLst/>
            </a:pPr>
            <a:endParaRPr kumimoji="0" lang="ru-RU" sz="600" i="0" u="none" strike="noStrike" cap="none" normalizeH="0" baseline="0" dirty="0" smtClean="0">
              <a:ln>
                <a:noFill/>
              </a:ln>
              <a:effectLst/>
              <a:latin typeface="+mj-lt"/>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215900" y="579303"/>
            <a:ext cx="5486400" cy="215444"/>
          </a:xfrm>
          <a:prstGeom prst="rect">
            <a:avLst/>
          </a:prstGeom>
          <a:solidFill>
            <a:schemeClr val="bg1"/>
          </a:solidFill>
        </p:spPr>
        <p:txBody>
          <a:bodyPr wrap="square">
            <a:spAutoFit/>
          </a:bodyPr>
          <a:lstStyle/>
          <a:p>
            <a:pPr algn="ctr"/>
            <a:endParaRPr lang="ru-RU" sz="800" b="1" dirty="0">
              <a:solidFill>
                <a:schemeClr val="accent2"/>
              </a:solidFill>
            </a:endParaRPr>
          </a:p>
        </p:txBody>
      </p:sp>
      <p:cxnSp>
        <p:nvCxnSpPr>
          <p:cNvPr id="19" name="Прямая со стрелкой 18"/>
          <p:cNvCxnSpPr/>
          <p:nvPr/>
        </p:nvCxnSpPr>
        <p:spPr>
          <a:xfrm>
            <a:off x="2578100" y="1050691"/>
            <a:ext cx="0" cy="53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Скругленный прямоугольник 21"/>
          <p:cNvSpPr/>
          <p:nvPr/>
        </p:nvSpPr>
        <p:spPr>
          <a:xfrm rot="10800000" flipH="1" flipV="1">
            <a:off x="3035300" y="1"/>
            <a:ext cx="2667000" cy="479424"/>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dirty="0" smtClean="0">
                <a:solidFill>
                  <a:schemeClr val="tx2"/>
                </a:solidFill>
                <a:effectLst>
                  <a:outerShdw blurRad="38100" dist="38100" dir="2700000" algn="tl">
                    <a:srgbClr val="000000">
                      <a:alpha val="43137"/>
                    </a:srgbClr>
                  </a:outerShdw>
                </a:effectLst>
                <a:latin typeface="Arial (Заголовки)"/>
              </a:rPr>
              <a:t>Основные правила (способы) ведения бухгалтерского учета</a:t>
            </a:r>
          </a:p>
          <a:p>
            <a:r>
              <a:rPr lang="ru-RU" sz="1000" dirty="0" smtClean="0">
                <a:solidFill>
                  <a:schemeClr val="tx2"/>
                </a:solidFill>
                <a:effectLst>
                  <a:outerShdw blurRad="38100" dist="38100" dir="2700000" algn="tl">
                    <a:srgbClr val="000000">
                      <a:alpha val="43137"/>
                    </a:srgbClr>
                  </a:outerShdw>
                </a:effectLst>
                <a:latin typeface="Arial (Заголовки)"/>
              </a:rPr>
              <a:t>объектов нематериальных активов</a:t>
            </a:r>
            <a:endParaRPr lang="ru-RU" sz="1000" dirty="0">
              <a:solidFill>
                <a:schemeClr val="tx2"/>
              </a:solidFill>
              <a:effectLst>
                <a:outerShdw blurRad="38100" dist="38100" dir="2700000" algn="tl">
                  <a:srgbClr val="000000">
                    <a:alpha val="43137"/>
                  </a:srgbClr>
                </a:outerShdw>
              </a:effectLst>
              <a:latin typeface="Arial (Заголовки)"/>
            </a:endParaRPr>
          </a:p>
        </p:txBody>
      </p:sp>
      <p:cxnSp>
        <p:nvCxnSpPr>
          <p:cNvPr id="35" name="Прямая со стрелкой 34"/>
          <p:cNvCxnSpPr/>
          <p:nvPr/>
        </p:nvCxnSpPr>
        <p:spPr>
          <a:xfrm>
            <a:off x="4635500" y="1012825"/>
            <a:ext cx="0" cy="189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Скругленный прямоугольник 11"/>
          <p:cNvSpPr/>
          <p:nvPr/>
        </p:nvSpPr>
        <p:spPr>
          <a:xfrm>
            <a:off x="825500" y="479425"/>
            <a:ext cx="4419600" cy="373942"/>
          </a:xfrm>
          <a:prstGeom prst="roundRect">
            <a:avLst/>
          </a:prstGeom>
          <a:ln w="952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sz="800" b="1" dirty="0" smtClean="0">
              <a:solidFill>
                <a:srgbClr val="FF0000"/>
              </a:solidFill>
            </a:endParaRPr>
          </a:p>
        </p:txBody>
      </p:sp>
      <p:sp>
        <p:nvSpPr>
          <p:cNvPr id="11265" name="Rectangle 1"/>
          <p:cNvSpPr>
            <a:spLocks noChangeArrowheads="1"/>
          </p:cNvSpPr>
          <p:nvPr/>
        </p:nvSpPr>
        <p:spPr bwMode="auto">
          <a:xfrm>
            <a:off x="0" y="641232"/>
            <a:ext cx="57658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Ведение бухгалтерского учета объектов нематериальных активов осуществляется методом начисления исходя из принципов равномерности признания доходов и расходов, допущения временной определенности фактов хозяйственной жизни, осмотрительности в признании доходов (активов), расходов и обязательств, сопоставимости, а также принципа непрерывности деятельности субъекта учета.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Ведение бухгалтерского учета нематериальных активов осуществляется методом двойной записи на балансовых счетах Рабочего плана счетов.</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Прямоугольник 22"/>
          <p:cNvSpPr/>
          <p:nvPr/>
        </p:nvSpPr>
        <p:spPr>
          <a:xfrm>
            <a:off x="215900" y="1391592"/>
            <a:ext cx="5334000" cy="338554"/>
          </a:xfrm>
          <a:prstGeom prst="rect">
            <a:avLst/>
          </a:prstGeom>
        </p:spPr>
        <p:txBody>
          <a:bodyPr wrap="square">
            <a:spAutoFit/>
          </a:bodyPr>
          <a:lstStyle/>
          <a:p>
            <a:pPr algn="just"/>
            <a:r>
              <a:rPr lang="ru-RU" sz="800" dirty="0" smtClean="0"/>
              <a:t>При ведении бухгалтерского учета нематериальных активов, составлении бухгалтерской (финансовой) отчетности осуществляется:</a:t>
            </a:r>
            <a:endParaRPr lang="ru-RU" sz="800" dirty="0"/>
          </a:p>
        </p:txBody>
      </p:sp>
    </p:spTree>
    <p:extLst>
      <p:ext uri="{BB962C8B-B14F-4D97-AF65-F5344CB8AC3E}">
        <p14:creationId xmlns="" xmlns:p14="http://schemas.microsoft.com/office/powerpoint/2010/main" val="4290658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p:cNvSpPr txBox="1"/>
          <p:nvPr/>
        </p:nvSpPr>
        <p:spPr>
          <a:xfrm>
            <a:off x="5305385" y="2994025"/>
            <a:ext cx="444500" cy="246221"/>
          </a:xfrm>
          <a:prstGeom prst="rect">
            <a:avLst/>
          </a:prstGeom>
          <a:noFill/>
        </p:spPr>
        <p:txBody>
          <a:bodyPr wrap="square" rtlCol="0">
            <a:spAutoFit/>
          </a:bodyPr>
          <a:lstStyle/>
          <a:p>
            <a:pPr algn="r"/>
            <a:r>
              <a:rPr lang="en-US" sz="1000" b="1" dirty="0" smtClean="0"/>
              <a:t>5</a:t>
            </a:r>
            <a:endParaRPr lang="ru-RU" sz="1000" b="1" dirty="0"/>
          </a:p>
        </p:txBody>
      </p:sp>
      <p:sp>
        <p:nvSpPr>
          <p:cNvPr id="26" name="object 2"/>
          <p:cNvSpPr/>
          <p:nvPr/>
        </p:nvSpPr>
        <p:spPr>
          <a:xfrm flipV="1">
            <a:off x="0" y="250825"/>
            <a:ext cx="5765800" cy="177168"/>
          </a:xfrm>
          <a:custGeom>
            <a:avLst/>
            <a:gdLst/>
            <a:ahLst/>
            <a:cxnLst/>
            <a:rect l="l" t="t" r="r" b="b"/>
            <a:pathLst>
              <a:path w="4416425">
                <a:moveTo>
                  <a:pt x="0" y="0"/>
                </a:moveTo>
                <a:lnTo>
                  <a:pt x="4415994" y="0"/>
                </a:lnTo>
              </a:path>
            </a:pathLst>
          </a:custGeom>
          <a:ln w="12700">
            <a:solidFill>
              <a:schemeClr val="bg1">
                <a:lumMod val="85000"/>
              </a:schemeClr>
            </a:solidFill>
          </a:ln>
        </p:spPr>
        <p:txBody>
          <a:bodyPr wrap="square" lIns="0" tIns="0" rIns="0" bIns="0" rtlCol="0"/>
          <a:lstStyle/>
          <a:p>
            <a:endParaRPr dirty="0"/>
          </a:p>
        </p:txBody>
      </p:sp>
      <p:sp>
        <p:nvSpPr>
          <p:cNvPr id="17" name="object 5"/>
          <p:cNvSpPr/>
          <p:nvPr/>
        </p:nvSpPr>
        <p:spPr>
          <a:xfrm>
            <a:off x="139700" y="53333"/>
            <a:ext cx="336550" cy="344011"/>
          </a:xfrm>
          <a:prstGeom prst="rect">
            <a:avLst/>
          </a:prstGeom>
          <a:blipFill>
            <a:blip r:embed="rId2"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20700" y="98425"/>
            <a:ext cx="3803650" cy="246221"/>
          </a:xfrm>
          <a:prstGeom prst="rect">
            <a:avLst/>
          </a:prstGeom>
        </p:spPr>
        <p:txBody>
          <a:bodyPr wrap="square">
            <a:spAutoFit/>
          </a:bodyPr>
          <a:lstStyle/>
          <a:p>
            <a:r>
              <a:rPr lang="ru-RU" altLang="ru-RU" sz="1000" b="1" i="1" cap="all" spc="46" dirty="0">
                <a:solidFill>
                  <a:schemeClr val="accent1">
                    <a:lumMod val="75000"/>
                  </a:schemeClr>
                </a:solidFill>
                <a:cs typeface="Times New Roman" panose="02020603050405020304" pitchFamily="18" charset="0"/>
              </a:rPr>
              <a:t>Уфк  по ульяновской области</a:t>
            </a:r>
            <a:endParaRPr lang="ru-RU" sz="1000" i="1" dirty="0">
              <a:solidFill>
                <a:schemeClr val="accent1">
                  <a:lumMod val="75000"/>
                </a:schemeClr>
              </a:solidFill>
              <a:cs typeface="Times New Roman" panose="02020603050405020304" pitchFamily="18" charset="0"/>
            </a:endParaRPr>
          </a:p>
        </p:txBody>
      </p:sp>
      <p:sp>
        <p:nvSpPr>
          <p:cNvPr id="8" name="TextBox 7"/>
          <p:cNvSpPr txBox="1"/>
          <p:nvPr/>
        </p:nvSpPr>
        <p:spPr>
          <a:xfrm>
            <a:off x="248920" y="480170"/>
            <a:ext cx="5410200" cy="584775"/>
          </a:xfrm>
          <a:prstGeom prst="rect">
            <a:avLst/>
          </a:prstGeom>
          <a:noFill/>
        </p:spPr>
        <p:txBody>
          <a:bodyPr wrap="square" rtlCol="0">
            <a:spAutoFit/>
          </a:bodyPr>
          <a:lstStyle/>
          <a:p>
            <a:pPr algn="just"/>
            <a:r>
              <a:rPr lang="ru-RU" sz="800" dirty="0" smtClean="0"/>
              <a:t>Документами учетной политики субъекта учета (единой учетной политики при централизации учета) (далее при совместном упоминании - учетная политика), принятыми субъектом учета в рамках формирования своей учетной политики, регулируются следующие положения ведения бухгалтерского учета объектов нематериальных активов:</a:t>
            </a:r>
            <a:endParaRPr lang="ru-RU" sz="800" dirty="0"/>
          </a:p>
        </p:txBody>
      </p:sp>
      <p:sp>
        <p:nvSpPr>
          <p:cNvPr id="7" name="Скругленный прямоугольник 6"/>
          <p:cNvSpPr/>
          <p:nvPr/>
        </p:nvSpPr>
        <p:spPr>
          <a:xfrm rot="10800000" flipH="1" flipV="1">
            <a:off x="3025138" y="53125"/>
            <a:ext cx="2687324" cy="426299"/>
          </a:xfrm>
          <a:prstGeom prst="roundRect">
            <a:avLst/>
          </a:prstGeom>
          <a:ln>
            <a:solidFill>
              <a:srgbClr val="11437F"/>
            </a:solidFill>
          </a:ln>
        </p:spPr>
        <p:style>
          <a:lnRef idx="2">
            <a:schemeClr val="dk1"/>
          </a:lnRef>
          <a:fillRef idx="1">
            <a:schemeClr val="lt1"/>
          </a:fillRef>
          <a:effectRef idx="0">
            <a:schemeClr val="dk1"/>
          </a:effectRef>
          <a:fontRef idx="minor">
            <a:schemeClr val="dk1"/>
          </a:fontRef>
        </p:style>
        <p:txBody>
          <a:bodyPr rtlCol="0" anchor="ctr"/>
          <a:lstStyle/>
          <a:p>
            <a:r>
              <a:rPr lang="ru-RU" sz="1000" dirty="0" smtClean="0"/>
              <a:t> </a:t>
            </a:r>
            <a:r>
              <a:rPr lang="ru-RU" sz="1000" dirty="0" smtClean="0">
                <a:solidFill>
                  <a:schemeClr val="tx2"/>
                </a:solidFill>
                <a:effectLst>
                  <a:outerShdw blurRad="38100" dist="38100" dir="2700000" algn="tl">
                    <a:srgbClr val="000000">
                      <a:alpha val="43137"/>
                    </a:srgbClr>
                  </a:outerShdw>
                </a:effectLst>
                <a:latin typeface="Arial (Заголовки)"/>
              </a:rPr>
              <a:t>Основные правила (способы) ведения бухгалтерского учета</a:t>
            </a:r>
          </a:p>
          <a:p>
            <a:r>
              <a:rPr lang="ru-RU" sz="1000" dirty="0" smtClean="0">
                <a:solidFill>
                  <a:schemeClr val="tx2"/>
                </a:solidFill>
                <a:effectLst>
                  <a:outerShdw blurRad="38100" dist="38100" dir="2700000" algn="tl">
                    <a:srgbClr val="000000">
                      <a:alpha val="43137"/>
                    </a:srgbClr>
                  </a:outerShdw>
                </a:effectLst>
              </a:rPr>
              <a:t>объектов нематериальных активов</a:t>
            </a:r>
            <a:endParaRPr lang="ru-RU" sz="1000" dirty="0">
              <a:solidFill>
                <a:schemeClr val="tx2"/>
              </a:solidFill>
              <a:effectLst>
                <a:outerShdw blurRad="38100" dist="38100" dir="2700000" algn="tl">
                  <a:srgbClr val="000000">
                    <a:alpha val="43137"/>
                  </a:srgbClr>
                </a:outerShdw>
              </a:effectLst>
            </a:endParaRPr>
          </a:p>
        </p:txBody>
      </p:sp>
      <p:sp>
        <p:nvSpPr>
          <p:cNvPr id="3" name="Прямоугольник 2"/>
          <p:cNvSpPr/>
          <p:nvPr/>
        </p:nvSpPr>
        <p:spPr>
          <a:xfrm>
            <a:off x="325120" y="625692"/>
            <a:ext cx="5334000" cy="217432"/>
          </a:xfrm>
          <a:prstGeom prst="rect">
            <a:avLst/>
          </a:prstGeom>
        </p:spPr>
        <p:txBody>
          <a:bodyPr wrap="square">
            <a:spAutoFit/>
          </a:bodyPr>
          <a:lstStyle/>
          <a:p>
            <a:pPr algn="just">
              <a:lnSpc>
                <a:spcPct val="107000"/>
              </a:lnSpc>
              <a:spcAft>
                <a:spcPts val="800"/>
              </a:spcAft>
            </a:pPr>
            <a:r>
              <a:rPr lang="ru-RU" sz="800" dirty="0" smtClean="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a:t>
            </a:r>
            <a:endParaRPr lang="ru-RU" sz="8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Скругленный прямоугольник 3"/>
          <p:cNvSpPr/>
          <p:nvPr/>
        </p:nvSpPr>
        <p:spPr>
          <a:xfrm>
            <a:off x="215900" y="1165225"/>
            <a:ext cx="914400" cy="1828800"/>
          </a:xfrm>
          <a:prstGeom prst="round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0" anchor="ctr"/>
          <a:lstStyle/>
          <a:p>
            <a:r>
              <a:rPr lang="ru-RU" sz="800" dirty="0" smtClean="0">
                <a:solidFill>
                  <a:schemeClr val="tx1"/>
                </a:solidFill>
              </a:rPr>
              <a:t>порядок определения стоимостных оценок нематериальных активов, полученных в результате необменных операций;</a:t>
            </a:r>
            <a:endParaRPr lang="ru-RU" sz="800" dirty="0">
              <a:solidFill>
                <a:schemeClr val="tx1"/>
              </a:solidFill>
            </a:endParaRPr>
          </a:p>
        </p:txBody>
      </p:sp>
      <p:sp>
        <p:nvSpPr>
          <p:cNvPr id="5" name="Скругленный прямоугольник 4"/>
          <p:cNvSpPr/>
          <p:nvPr/>
        </p:nvSpPr>
        <p:spPr>
          <a:xfrm>
            <a:off x="4559300" y="1165225"/>
            <a:ext cx="990600" cy="1828800"/>
          </a:xfrm>
          <a:prstGeom prst="roundRect">
            <a:avLst/>
          </a:prstGeom>
          <a:solidFill>
            <a:schemeClr val="accent1"/>
          </a:solidFill>
        </p:spPr>
        <p:style>
          <a:lnRef idx="1">
            <a:schemeClr val="accent1"/>
          </a:lnRef>
          <a:fillRef idx="2">
            <a:schemeClr val="accent1"/>
          </a:fillRef>
          <a:effectRef idx="1">
            <a:schemeClr val="accent1"/>
          </a:effectRef>
          <a:fontRef idx="minor">
            <a:schemeClr val="dk1"/>
          </a:fontRef>
        </p:style>
        <p:txBody>
          <a:bodyPr rtlCol="0" anchor="ctr"/>
          <a:lstStyle/>
          <a:p>
            <a:r>
              <a:rPr lang="ru-RU" sz="800" dirty="0" smtClean="0"/>
              <a:t>порядок проведения инвентаризации объектов нематериальных активов.</a:t>
            </a:r>
            <a:endParaRPr lang="ru-RU" sz="800" dirty="0"/>
          </a:p>
        </p:txBody>
      </p:sp>
      <p:sp>
        <p:nvSpPr>
          <p:cNvPr id="11" name="Скругленный прямоугольник 10"/>
          <p:cNvSpPr/>
          <p:nvPr/>
        </p:nvSpPr>
        <p:spPr>
          <a:xfrm>
            <a:off x="1206500" y="1165225"/>
            <a:ext cx="9144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800" dirty="0" smtClean="0">
                <a:solidFill>
                  <a:schemeClr val="tx1"/>
                </a:solidFill>
              </a:rPr>
              <a:t>принятые организацией сроки полезного использования нематериальных активов;</a:t>
            </a:r>
            <a:endParaRPr lang="ru-RU" sz="800" dirty="0">
              <a:solidFill>
                <a:schemeClr val="tx1"/>
              </a:solidFill>
            </a:endParaRPr>
          </a:p>
        </p:txBody>
      </p:sp>
      <p:sp>
        <p:nvSpPr>
          <p:cNvPr id="12" name="Скругленный прямоугольник 11"/>
          <p:cNvSpPr/>
          <p:nvPr/>
        </p:nvSpPr>
        <p:spPr>
          <a:xfrm>
            <a:off x="2197100" y="1165225"/>
            <a:ext cx="9906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00" dirty="0" smtClean="0">
              <a:solidFill>
                <a:schemeClr val="tx1"/>
              </a:solidFill>
            </a:endParaRPr>
          </a:p>
          <a:p>
            <a:endParaRPr lang="en-US" sz="800" dirty="0" smtClean="0">
              <a:solidFill>
                <a:schemeClr val="tx1"/>
              </a:solidFill>
            </a:endParaRPr>
          </a:p>
          <a:p>
            <a:r>
              <a:rPr lang="ru-RU" sz="800" dirty="0" smtClean="0">
                <a:solidFill>
                  <a:schemeClr val="tx1"/>
                </a:solidFill>
              </a:rPr>
              <a:t>применяемые способы амортизации объектов нематериальных активов или групп объектов нематериальных активов;</a:t>
            </a:r>
            <a:endParaRPr lang="ru-RU" sz="800" dirty="0">
              <a:solidFill>
                <a:schemeClr val="tx1"/>
              </a:solidFill>
            </a:endParaRPr>
          </a:p>
        </p:txBody>
      </p:sp>
      <p:sp>
        <p:nvSpPr>
          <p:cNvPr id="13" name="Скругленный прямоугольник 12"/>
          <p:cNvSpPr/>
          <p:nvPr/>
        </p:nvSpPr>
        <p:spPr>
          <a:xfrm>
            <a:off x="3263900" y="1165225"/>
            <a:ext cx="12192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00" dirty="0" smtClean="0">
              <a:solidFill>
                <a:schemeClr val="tx1"/>
              </a:solidFill>
            </a:endParaRPr>
          </a:p>
          <a:p>
            <a:endParaRPr lang="en-US" sz="800" dirty="0" smtClean="0">
              <a:solidFill>
                <a:schemeClr val="tx1"/>
              </a:solidFill>
            </a:endParaRPr>
          </a:p>
          <a:p>
            <a:r>
              <a:rPr lang="ru-RU" sz="800" dirty="0" smtClean="0">
                <a:solidFill>
                  <a:schemeClr val="tx1"/>
                </a:solidFill>
              </a:rPr>
              <a:t>особенности применения первичных (сводных) учетных документов (в том числе электронных) при отражении операций по объектам нематериальных активов;</a:t>
            </a:r>
            <a:endParaRPr lang="ru-RU" sz="800" dirty="0">
              <a:solidFill>
                <a:schemeClr val="tx1"/>
              </a:solidFill>
            </a:endParaRPr>
          </a:p>
        </p:txBody>
      </p:sp>
      <p:sp>
        <p:nvSpPr>
          <p:cNvPr id="14" name="Овал 13"/>
          <p:cNvSpPr/>
          <p:nvPr/>
        </p:nvSpPr>
        <p:spPr>
          <a:xfrm>
            <a:off x="476250" y="1317626"/>
            <a:ext cx="219014" cy="157888"/>
          </a:xfrm>
          <a:prstGeom prst="ellipse">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chemeClr val="accent5">
                  <a:lumMod val="75000"/>
                </a:schemeClr>
              </a:solidFill>
            </a:endParaRPr>
          </a:p>
          <a:p>
            <a:pPr algn="ctr"/>
            <a:endParaRPr lang="ru-RU" b="1" dirty="0" smtClean="0">
              <a:solidFill>
                <a:schemeClr val="accent5">
                  <a:lumMod val="75000"/>
                </a:schemeClr>
              </a:solidFill>
            </a:endParaRPr>
          </a:p>
          <a:p>
            <a:pPr algn="ctr"/>
            <a:r>
              <a:rPr lang="ru-RU" sz="800" b="1" dirty="0" smtClean="0">
                <a:solidFill>
                  <a:schemeClr val="tx1"/>
                </a:solidFill>
              </a:rPr>
              <a:t>1</a:t>
            </a:r>
          </a:p>
          <a:p>
            <a:pPr algn="ctr"/>
            <a:endParaRPr lang="ru-RU" b="1" dirty="0" smtClean="0">
              <a:solidFill>
                <a:schemeClr val="accent5">
                  <a:lumMod val="75000"/>
                </a:schemeClr>
              </a:solidFill>
            </a:endParaRPr>
          </a:p>
          <a:p>
            <a:pPr algn="ctr"/>
            <a:endParaRPr lang="ru-RU" b="1" dirty="0">
              <a:solidFill>
                <a:schemeClr val="accent5">
                  <a:lumMod val="75000"/>
                </a:schemeClr>
              </a:solidFill>
            </a:endParaRPr>
          </a:p>
        </p:txBody>
      </p:sp>
      <p:sp>
        <p:nvSpPr>
          <p:cNvPr id="18" name="Овал 17"/>
          <p:cNvSpPr/>
          <p:nvPr/>
        </p:nvSpPr>
        <p:spPr>
          <a:xfrm>
            <a:off x="3721100" y="1241424"/>
            <a:ext cx="304800" cy="228599"/>
          </a:xfrm>
          <a:prstGeom prst="ellipse">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chemeClr val="accent5">
                  <a:lumMod val="75000"/>
                </a:schemeClr>
              </a:solidFill>
            </a:endParaRPr>
          </a:p>
          <a:p>
            <a:pPr algn="ctr"/>
            <a:endParaRPr lang="ru-RU" b="1" dirty="0" smtClean="0">
              <a:solidFill>
                <a:schemeClr val="accent5">
                  <a:lumMod val="75000"/>
                </a:schemeClr>
              </a:solidFill>
            </a:endParaRPr>
          </a:p>
          <a:p>
            <a:pPr algn="ctr"/>
            <a:r>
              <a:rPr lang="en-US" sz="800" b="1" dirty="0" smtClean="0">
                <a:solidFill>
                  <a:schemeClr val="tx1"/>
                </a:solidFill>
              </a:rPr>
              <a:t>4</a:t>
            </a:r>
            <a:endParaRPr lang="ru-RU" sz="800" b="1" dirty="0" smtClean="0">
              <a:solidFill>
                <a:schemeClr val="tx1"/>
              </a:solidFill>
            </a:endParaRPr>
          </a:p>
          <a:p>
            <a:pPr algn="ctr"/>
            <a:endParaRPr lang="ru-RU" b="1" dirty="0" smtClean="0">
              <a:solidFill>
                <a:schemeClr val="accent5">
                  <a:lumMod val="75000"/>
                </a:schemeClr>
              </a:solidFill>
            </a:endParaRPr>
          </a:p>
          <a:p>
            <a:pPr algn="ctr"/>
            <a:endParaRPr lang="ru-RU" b="1" dirty="0">
              <a:solidFill>
                <a:schemeClr val="accent5">
                  <a:lumMod val="75000"/>
                </a:schemeClr>
              </a:solidFill>
            </a:endParaRPr>
          </a:p>
        </p:txBody>
      </p:sp>
      <p:sp>
        <p:nvSpPr>
          <p:cNvPr id="16" name="Овал 15"/>
          <p:cNvSpPr/>
          <p:nvPr/>
        </p:nvSpPr>
        <p:spPr>
          <a:xfrm>
            <a:off x="2501900" y="1317625"/>
            <a:ext cx="304800" cy="190500"/>
          </a:xfrm>
          <a:prstGeom prst="ellipse">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chemeClr val="accent5">
                  <a:lumMod val="75000"/>
                </a:schemeClr>
              </a:solidFill>
            </a:endParaRPr>
          </a:p>
          <a:p>
            <a:pPr algn="ctr"/>
            <a:endParaRPr lang="ru-RU" b="1" dirty="0" smtClean="0">
              <a:solidFill>
                <a:schemeClr val="accent5">
                  <a:lumMod val="75000"/>
                </a:schemeClr>
              </a:solidFill>
            </a:endParaRPr>
          </a:p>
          <a:p>
            <a:pPr algn="ctr"/>
            <a:r>
              <a:rPr lang="en-US" sz="800" b="1" dirty="0" smtClean="0">
                <a:solidFill>
                  <a:schemeClr val="tx1"/>
                </a:solidFill>
              </a:rPr>
              <a:t>3</a:t>
            </a:r>
            <a:endParaRPr lang="ru-RU" sz="800" b="1" dirty="0" smtClean="0">
              <a:solidFill>
                <a:schemeClr val="tx1"/>
              </a:solidFill>
            </a:endParaRPr>
          </a:p>
          <a:p>
            <a:pPr algn="ctr"/>
            <a:endParaRPr lang="ru-RU" b="1" dirty="0" smtClean="0">
              <a:solidFill>
                <a:schemeClr val="accent5">
                  <a:lumMod val="75000"/>
                </a:schemeClr>
              </a:solidFill>
            </a:endParaRPr>
          </a:p>
          <a:p>
            <a:pPr algn="ctr"/>
            <a:endParaRPr lang="ru-RU" b="1" dirty="0">
              <a:solidFill>
                <a:schemeClr val="accent5">
                  <a:lumMod val="75000"/>
                </a:schemeClr>
              </a:solidFill>
            </a:endParaRPr>
          </a:p>
        </p:txBody>
      </p:sp>
      <p:sp>
        <p:nvSpPr>
          <p:cNvPr id="19" name="Овал 18"/>
          <p:cNvSpPr/>
          <p:nvPr/>
        </p:nvSpPr>
        <p:spPr>
          <a:xfrm>
            <a:off x="1530350" y="1279525"/>
            <a:ext cx="304800" cy="228600"/>
          </a:xfrm>
          <a:prstGeom prst="ellipse">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chemeClr val="accent5">
                  <a:lumMod val="75000"/>
                </a:schemeClr>
              </a:solidFill>
            </a:endParaRPr>
          </a:p>
          <a:p>
            <a:pPr algn="ctr"/>
            <a:endParaRPr lang="ru-RU" b="1" dirty="0" smtClean="0">
              <a:solidFill>
                <a:schemeClr val="accent5">
                  <a:lumMod val="75000"/>
                </a:schemeClr>
              </a:solidFill>
            </a:endParaRPr>
          </a:p>
          <a:p>
            <a:pPr algn="ctr"/>
            <a:r>
              <a:rPr lang="ru-RU" sz="800" b="1" dirty="0" smtClean="0">
                <a:solidFill>
                  <a:schemeClr val="tx1"/>
                </a:solidFill>
              </a:rPr>
              <a:t>2</a:t>
            </a:r>
          </a:p>
          <a:p>
            <a:pPr algn="ctr"/>
            <a:endParaRPr lang="ru-RU" b="1" dirty="0" smtClean="0">
              <a:solidFill>
                <a:schemeClr val="accent5">
                  <a:lumMod val="75000"/>
                </a:schemeClr>
              </a:solidFill>
            </a:endParaRPr>
          </a:p>
          <a:p>
            <a:pPr algn="ctr"/>
            <a:endParaRPr lang="ru-RU" b="1" dirty="0">
              <a:solidFill>
                <a:schemeClr val="accent5">
                  <a:lumMod val="75000"/>
                </a:schemeClr>
              </a:solidFill>
            </a:endParaRPr>
          </a:p>
        </p:txBody>
      </p:sp>
      <p:sp>
        <p:nvSpPr>
          <p:cNvPr id="20" name="Овал 19"/>
          <p:cNvSpPr/>
          <p:nvPr/>
        </p:nvSpPr>
        <p:spPr>
          <a:xfrm>
            <a:off x="4902200" y="1241425"/>
            <a:ext cx="304800" cy="228599"/>
          </a:xfrm>
          <a:prstGeom prst="ellipse">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chemeClr val="accent5">
                  <a:lumMod val="75000"/>
                </a:schemeClr>
              </a:solidFill>
            </a:endParaRPr>
          </a:p>
          <a:p>
            <a:pPr algn="ctr"/>
            <a:endParaRPr lang="ru-RU" b="1" dirty="0" smtClean="0">
              <a:solidFill>
                <a:schemeClr val="accent5">
                  <a:lumMod val="75000"/>
                </a:schemeClr>
              </a:solidFill>
            </a:endParaRPr>
          </a:p>
          <a:p>
            <a:pPr algn="ctr"/>
            <a:r>
              <a:rPr lang="en-US" sz="800" b="1" dirty="0" smtClean="0">
                <a:solidFill>
                  <a:schemeClr val="tx1"/>
                </a:solidFill>
              </a:rPr>
              <a:t>5</a:t>
            </a:r>
            <a:endParaRPr lang="ru-RU" sz="800" b="1" dirty="0" smtClean="0">
              <a:solidFill>
                <a:schemeClr val="tx1"/>
              </a:solidFill>
            </a:endParaRPr>
          </a:p>
          <a:p>
            <a:pPr algn="ctr"/>
            <a:endParaRPr lang="ru-RU" b="1" dirty="0" smtClean="0">
              <a:solidFill>
                <a:schemeClr val="accent5">
                  <a:lumMod val="75000"/>
                </a:schemeClr>
              </a:solidFill>
            </a:endParaRPr>
          </a:p>
          <a:p>
            <a:pPr algn="ctr"/>
            <a:endParaRPr lang="ru-RU" b="1" dirty="0">
              <a:solidFill>
                <a:schemeClr val="accent5">
                  <a:lumMod val="75000"/>
                </a:schemeClr>
              </a:solidFill>
            </a:endParaRPr>
          </a:p>
        </p:txBody>
      </p:sp>
    </p:spTree>
    <p:extLst>
      <p:ext uri="{BB962C8B-B14F-4D97-AF65-F5344CB8AC3E}">
        <p14:creationId xmlns="" xmlns:p14="http://schemas.microsoft.com/office/powerpoint/2010/main" val="3492362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p:cNvSpPr txBox="1"/>
          <p:nvPr/>
        </p:nvSpPr>
        <p:spPr>
          <a:xfrm>
            <a:off x="5305385" y="2994025"/>
            <a:ext cx="444500" cy="400110"/>
          </a:xfrm>
          <a:prstGeom prst="rect">
            <a:avLst/>
          </a:prstGeom>
          <a:noFill/>
        </p:spPr>
        <p:txBody>
          <a:bodyPr wrap="square" rtlCol="0">
            <a:spAutoFit/>
          </a:bodyPr>
          <a:lstStyle/>
          <a:p>
            <a:pPr algn="r"/>
            <a:r>
              <a:rPr lang="en-US" sz="1000" b="1" dirty="0" smtClean="0"/>
              <a:t>6</a:t>
            </a:r>
            <a:endParaRPr lang="ru-RU" sz="1000" b="1" dirty="0" smtClean="0"/>
          </a:p>
          <a:p>
            <a:pPr algn="r"/>
            <a:endParaRPr lang="ru-RU" sz="1000" b="1" dirty="0"/>
          </a:p>
        </p:txBody>
      </p:sp>
      <p:sp>
        <p:nvSpPr>
          <p:cNvPr id="26" name="object 2"/>
          <p:cNvSpPr/>
          <p:nvPr/>
        </p:nvSpPr>
        <p:spPr>
          <a:xfrm flipV="1">
            <a:off x="0" y="250825"/>
            <a:ext cx="5765800" cy="177168"/>
          </a:xfrm>
          <a:custGeom>
            <a:avLst/>
            <a:gdLst/>
            <a:ahLst/>
            <a:cxnLst/>
            <a:rect l="l" t="t" r="r" b="b"/>
            <a:pathLst>
              <a:path w="4416425">
                <a:moveTo>
                  <a:pt x="0" y="0"/>
                </a:moveTo>
                <a:lnTo>
                  <a:pt x="4415994" y="0"/>
                </a:lnTo>
              </a:path>
            </a:pathLst>
          </a:custGeom>
          <a:ln w="12700">
            <a:solidFill>
              <a:schemeClr val="bg1">
                <a:lumMod val="85000"/>
              </a:schemeClr>
            </a:solidFill>
          </a:ln>
        </p:spPr>
        <p:txBody>
          <a:bodyPr wrap="square" lIns="0" tIns="0" rIns="0" bIns="0" rtlCol="0"/>
          <a:lstStyle/>
          <a:p>
            <a:endParaRPr dirty="0"/>
          </a:p>
        </p:txBody>
      </p:sp>
      <p:sp>
        <p:nvSpPr>
          <p:cNvPr id="17" name="object 5"/>
          <p:cNvSpPr/>
          <p:nvPr/>
        </p:nvSpPr>
        <p:spPr>
          <a:xfrm>
            <a:off x="139700" y="53333"/>
            <a:ext cx="336550" cy="344011"/>
          </a:xfrm>
          <a:prstGeom prst="rect">
            <a:avLst/>
          </a:prstGeom>
          <a:blipFill>
            <a:blip r:embed="rId2"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20700" y="98425"/>
            <a:ext cx="3803650" cy="246221"/>
          </a:xfrm>
          <a:prstGeom prst="rect">
            <a:avLst/>
          </a:prstGeom>
        </p:spPr>
        <p:txBody>
          <a:bodyPr wrap="square">
            <a:spAutoFit/>
          </a:bodyPr>
          <a:lstStyle/>
          <a:p>
            <a:r>
              <a:rPr lang="ru-RU" altLang="ru-RU" sz="1000" b="1" i="1" cap="all" spc="46" dirty="0">
                <a:solidFill>
                  <a:schemeClr val="accent1">
                    <a:lumMod val="75000"/>
                  </a:schemeClr>
                </a:solidFill>
                <a:cs typeface="Times New Roman" panose="02020603050405020304" pitchFamily="18" charset="0"/>
              </a:rPr>
              <a:t>Уфк  по ульяновской области</a:t>
            </a:r>
            <a:endParaRPr lang="ru-RU" sz="1000" i="1" dirty="0">
              <a:solidFill>
                <a:schemeClr val="accent1">
                  <a:lumMod val="75000"/>
                </a:schemeClr>
              </a:solidFill>
              <a:cs typeface="Times New Roman" panose="02020603050405020304" pitchFamily="18" charset="0"/>
            </a:endParaRPr>
          </a:p>
        </p:txBody>
      </p:sp>
      <p:sp>
        <p:nvSpPr>
          <p:cNvPr id="8" name="TextBox 7"/>
          <p:cNvSpPr txBox="1"/>
          <p:nvPr/>
        </p:nvSpPr>
        <p:spPr>
          <a:xfrm>
            <a:off x="215900" y="479425"/>
            <a:ext cx="5410200" cy="215444"/>
          </a:xfrm>
          <a:prstGeom prst="rect">
            <a:avLst/>
          </a:prstGeom>
          <a:noFill/>
        </p:spPr>
        <p:txBody>
          <a:bodyPr wrap="square" rtlCol="0">
            <a:spAutoFit/>
          </a:bodyPr>
          <a:lstStyle/>
          <a:p>
            <a:pPr algn="just"/>
            <a:r>
              <a:rPr lang="ru-RU" sz="800" dirty="0" smtClean="0"/>
              <a:t>           </a:t>
            </a:r>
            <a:endParaRPr lang="ru-RU" sz="800" dirty="0">
              <a:solidFill>
                <a:schemeClr val="accent1">
                  <a:lumMod val="50000"/>
                </a:schemeClr>
              </a:solidFill>
            </a:endParaRPr>
          </a:p>
        </p:txBody>
      </p:sp>
      <p:sp>
        <p:nvSpPr>
          <p:cNvPr id="7" name="Скругленный прямоугольник 6"/>
          <p:cNvSpPr/>
          <p:nvPr/>
        </p:nvSpPr>
        <p:spPr>
          <a:xfrm rot="10800000" flipH="1" flipV="1">
            <a:off x="3035300" y="53333"/>
            <a:ext cx="2687324" cy="344011"/>
          </a:xfrm>
          <a:prstGeom prst="roundRect">
            <a:avLst/>
          </a:prstGeom>
          <a:solidFill>
            <a:schemeClr val="bg1"/>
          </a:solidFill>
          <a:ln w="19050">
            <a:solidFill>
              <a:srgbClr val="1143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b="1" dirty="0" smtClean="0">
                <a:solidFill>
                  <a:schemeClr val="tx2"/>
                </a:solidFill>
                <a:effectLst>
                  <a:outerShdw blurRad="38100" dist="38100" dir="2700000" algn="tl">
                    <a:srgbClr val="000000">
                      <a:alpha val="43137"/>
                    </a:srgbClr>
                  </a:outerShdw>
                </a:effectLst>
                <a:latin typeface="Arial (Заголовки)"/>
              </a:rPr>
              <a:t>Объекты нематериальных активов</a:t>
            </a:r>
          </a:p>
        </p:txBody>
      </p:sp>
      <p:sp>
        <p:nvSpPr>
          <p:cNvPr id="3" name="Прямоугольник с двумя скругленными противолежащими углами 2"/>
          <p:cNvSpPr/>
          <p:nvPr/>
        </p:nvSpPr>
        <p:spPr>
          <a:xfrm>
            <a:off x="292100" y="1546225"/>
            <a:ext cx="2501646" cy="838200"/>
          </a:xfrm>
          <a:prstGeom prst="round2DiagRect">
            <a:avLst/>
          </a:prstGeom>
          <a:solidFill>
            <a:schemeClr val="accent1"/>
          </a:solidFill>
          <a:ln>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800" dirty="0" smtClean="0"/>
              <a:t>является отделяемым, т.е. может быть выделен или обособлен от организации и продан, передан (защищен лицензией), арендован или обменен отдельно или вместе с относящимся к нему договором, активом или обязательством, независимо от намерений организации;</a:t>
            </a:r>
            <a:endParaRPr lang="ru-RU" sz="800" dirty="0"/>
          </a:p>
        </p:txBody>
      </p:sp>
      <p:sp>
        <p:nvSpPr>
          <p:cNvPr id="4" name="Прямоугольник с двумя скругленными противолежащими углами 3"/>
          <p:cNvSpPr/>
          <p:nvPr/>
        </p:nvSpPr>
        <p:spPr>
          <a:xfrm>
            <a:off x="3111500" y="1546225"/>
            <a:ext cx="2286000" cy="838199"/>
          </a:xfrm>
          <a:prstGeom prst="round2DiagRect">
            <a:avLst/>
          </a:prstGeom>
          <a:solidFill>
            <a:schemeClr val="accent1"/>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800" dirty="0" smtClean="0"/>
              <a:t>возникает из условий договоров (соглашений), независимо от того, является ли он отделяемым или нет</a:t>
            </a:r>
            <a:endParaRPr lang="ru-RU" sz="800" dirty="0"/>
          </a:p>
        </p:txBody>
      </p:sp>
      <p:sp>
        <p:nvSpPr>
          <p:cNvPr id="14" name="Овал 13"/>
          <p:cNvSpPr/>
          <p:nvPr/>
        </p:nvSpPr>
        <p:spPr>
          <a:xfrm>
            <a:off x="3154393" y="1698625"/>
            <a:ext cx="219014" cy="152400"/>
          </a:xfrm>
          <a:prstGeom prst="ellipse">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chemeClr val="accent5">
                  <a:lumMod val="75000"/>
                </a:schemeClr>
              </a:solidFill>
            </a:endParaRPr>
          </a:p>
          <a:p>
            <a:pPr algn="ctr"/>
            <a:endParaRPr lang="ru-RU" b="1" dirty="0" smtClean="0">
              <a:solidFill>
                <a:schemeClr val="accent5">
                  <a:lumMod val="75000"/>
                </a:schemeClr>
              </a:solidFill>
            </a:endParaRPr>
          </a:p>
          <a:p>
            <a:pPr algn="ctr"/>
            <a:r>
              <a:rPr lang="ru-RU" sz="800" b="1" dirty="0" smtClean="0">
                <a:solidFill>
                  <a:schemeClr val="tx1"/>
                </a:solidFill>
              </a:rPr>
              <a:t>2</a:t>
            </a:r>
          </a:p>
          <a:p>
            <a:pPr algn="ctr"/>
            <a:endParaRPr lang="ru-RU" b="1" dirty="0" smtClean="0">
              <a:solidFill>
                <a:schemeClr val="accent5">
                  <a:lumMod val="75000"/>
                </a:schemeClr>
              </a:solidFill>
            </a:endParaRPr>
          </a:p>
          <a:p>
            <a:pPr algn="ctr"/>
            <a:endParaRPr lang="ru-RU" b="1" dirty="0">
              <a:solidFill>
                <a:schemeClr val="accent5">
                  <a:lumMod val="75000"/>
                </a:schemeClr>
              </a:solidFill>
            </a:endParaRPr>
          </a:p>
        </p:txBody>
      </p:sp>
      <p:sp>
        <p:nvSpPr>
          <p:cNvPr id="19" name="Овал 18"/>
          <p:cNvSpPr/>
          <p:nvPr/>
        </p:nvSpPr>
        <p:spPr>
          <a:xfrm>
            <a:off x="368300" y="1622425"/>
            <a:ext cx="152400" cy="152401"/>
          </a:xfrm>
          <a:prstGeom prst="ellipse">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chemeClr val="accent5">
                  <a:lumMod val="75000"/>
                </a:schemeClr>
              </a:solidFill>
            </a:endParaRPr>
          </a:p>
          <a:p>
            <a:pPr algn="ctr"/>
            <a:endParaRPr lang="ru-RU" b="1" dirty="0" smtClean="0">
              <a:solidFill>
                <a:schemeClr val="accent5">
                  <a:lumMod val="75000"/>
                </a:schemeClr>
              </a:solidFill>
            </a:endParaRPr>
          </a:p>
          <a:p>
            <a:pPr algn="ctr"/>
            <a:r>
              <a:rPr lang="ru-RU" sz="800" b="1" dirty="0" smtClean="0">
                <a:solidFill>
                  <a:schemeClr val="tx1"/>
                </a:solidFill>
              </a:rPr>
              <a:t>1</a:t>
            </a:r>
          </a:p>
          <a:p>
            <a:pPr algn="ctr"/>
            <a:endParaRPr lang="ru-RU" b="1" dirty="0" smtClean="0">
              <a:solidFill>
                <a:schemeClr val="accent5">
                  <a:lumMod val="75000"/>
                </a:schemeClr>
              </a:solidFill>
            </a:endParaRPr>
          </a:p>
          <a:p>
            <a:pPr algn="ctr"/>
            <a:endParaRPr lang="ru-RU" b="1" dirty="0">
              <a:solidFill>
                <a:schemeClr val="accent5">
                  <a:lumMod val="75000"/>
                </a:schemeClr>
              </a:solidFill>
            </a:endParaRPr>
          </a:p>
        </p:txBody>
      </p:sp>
      <p:sp>
        <p:nvSpPr>
          <p:cNvPr id="16" name="Прямоугольник 15"/>
          <p:cNvSpPr/>
          <p:nvPr/>
        </p:nvSpPr>
        <p:spPr>
          <a:xfrm>
            <a:off x="139700" y="479426"/>
            <a:ext cx="5486400" cy="830997"/>
          </a:xfrm>
          <a:prstGeom prst="rect">
            <a:avLst/>
          </a:prstGeom>
        </p:spPr>
        <p:txBody>
          <a:bodyPr wrap="square">
            <a:spAutoFit/>
          </a:bodyPr>
          <a:lstStyle/>
          <a:p>
            <a:pPr algn="just"/>
            <a:r>
              <a:rPr lang="ru-RU" sz="800" dirty="0" smtClean="0"/>
              <a:t>Нематериальным активом является объект нефинансовых активов, предназначенный для неоднократного и (или) постоянного использования в деятельности учреждения свыше 12 месяцев, не имеющий материально-вещественной формы, с возможностью его идентификации (выделения, отделения) от другого имущества, в отношении которого у субъекта учета при приобретении (создании) возникли исключительные права, а также иные права (неисключительные права) в соответствии с лицензионными договорами либо иными документами, подтверждающими существование прав на такой актив.</a:t>
            </a:r>
            <a:endParaRPr lang="ru-RU" sz="800" dirty="0"/>
          </a:p>
        </p:txBody>
      </p:sp>
      <p:sp>
        <p:nvSpPr>
          <p:cNvPr id="18" name="Прямоугольник 17"/>
          <p:cNvSpPr/>
          <p:nvPr/>
        </p:nvSpPr>
        <p:spPr>
          <a:xfrm>
            <a:off x="215900" y="1317625"/>
            <a:ext cx="5410200" cy="215444"/>
          </a:xfrm>
          <a:prstGeom prst="rect">
            <a:avLst/>
          </a:prstGeom>
        </p:spPr>
        <p:txBody>
          <a:bodyPr wrap="square">
            <a:spAutoFit/>
          </a:bodyPr>
          <a:lstStyle/>
          <a:p>
            <a:r>
              <a:rPr lang="ru-RU" sz="800" dirty="0" smtClean="0"/>
              <a:t>Актив является идентифицируемым, если он соответствует одному из следующих требований:</a:t>
            </a:r>
            <a:endParaRPr lang="ru-RU" sz="800" dirty="0"/>
          </a:p>
        </p:txBody>
      </p:sp>
    </p:spTree>
    <p:extLst>
      <p:ext uri="{BB962C8B-B14F-4D97-AF65-F5344CB8AC3E}">
        <p14:creationId xmlns="" xmlns:p14="http://schemas.microsoft.com/office/powerpoint/2010/main" val="4234375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p:cNvSpPr txBox="1"/>
          <p:nvPr/>
        </p:nvSpPr>
        <p:spPr>
          <a:xfrm>
            <a:off x="5305385" y="2994025"/>
            <a:ext cx="444500" cy="400110"/>
          </a:xfrm>
          <a:prstGeom prst="rect">
            <a:avLst/>
          </a:prstGeom>
          <a:noFill/>
        </p:spPr>
        <p:txBody>
          <a:bodyPr wrap="square" rtlCol="0">
            <a:spAutoFit/>
          </a:bodyPr>
          <a:lstStyle/>
          <a:p>
            <a:pPr algn="r"/>
            <a:r>
              <a:rPr lang="en-US" sz="1000" b="1" dirty="0" smtClean="0"/>
              <a:t>7</a:t>
            </a:r>
            <a:endParaRPr lang="ru-RU" sz="1000" b="1" dirty="0" smtClean="0"/>
          </a:p>
          <a:p>
            <a:pPr algn="r"/>
            <a:endParaRPr lang="ru-RU" sz="1000" b="1" dirty="0"/>
          </a:p>
        </p:txBody>
      </p:sp>
      <p:sp>
        <p:nvSpPr>
          <p:cNvPr id="26" name="object 2"/>
          <p:cNvSpPr/>
          <p:nvPr/>
        </p:nvSpPr>
        <p:spPr>
          <a:xfrm flipV="1">
            <a:off x="0" y="250825"/>
            <a:ext cx="5765800" cy="177168"/>
          </a:xfrm>
          <a:custGeom>
            <a:avLst/>
            <a:gdLst/>
            <a:ahLst/>
            <a:cxnLst/>
            <a:rect l="l" t="t" r="r" b="b"/>
            <a:pathLst>
              <a:path w="4416425">
                <a:moveTo>
                  <a:pt x="0" y="0"/>
                </a:moveTo>
                <a:lnTo>
                  <a:pt x="4415994" y="0"/>
                </a:lnTo>
              </a:path>
            </a:pathLst>
          </a:custGeom>
          <a:ln w="12700">
            <a:solidFill>
              <a:schemeClr val="bg1">
                <a:lumMod val="85000"/>
              </a:schemeClr>
            </a:solidFill>
          </a:ln>
        </p:spPr>
        <p:txBody>
          <a:bodyPr wrap="square" lIns="0" tIns="0" rIns="0" bIns="0" rtlCol="0"/>
          <a:lstStyle/>
          <a:p>
            <a:endParaRPr dirty="0"/>
          </a:p>
        </p:txBody>
      </p:sp>
      <p:sp>
        <p:nvSpPr>
          <p:cNvPr id="17" name="object 5"/>
          <p:cNvSpPr/>
          <p:nvPr/>
        </p:nvSpPr>
        <p:spPr>
          <a:xfrm>
            <a:off x="139700" y="53333"/>
            <a:ext cx="336550" cy="344011"/>
          </a:xfrm>
          <a:prstGeom prst="rect">
            <a:avLst/>
          </a:prstGeom>
          <a:blipFill>
            <a:blip r:embed="rId2"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20700" y="98425"/>
            <a:ext cx="3803650" cy="246221"/>
          </a:xfrm>
          <a:prstGeom prst="rect">
            <a:avLst/>
          </a:prstGeom>
        </p:spPr>
        <p:txBody>
          <a:bodyPr wrap="square">
            <a:spAutoFit/>
          </a:bodyPr>
          <a:lstStyle/>
          <a:p>
            <a:r>
              <a:rPr lang="ru-RU" altLang="ru-RU" sz="1000" b="1" i="1" cap="all" spc="46" dirty="0">
                <a:solidFill>
                  <a:schemeClr val="accent1">
                    <a:lumMod val="75000"/>
                  </a:schemeClr>
                </a:solidFill>
                <a:cs typeface="Times New Roman" panose="02020603050405020304" pitchFamily="18" charset="0"/>
              </a:rPr>
              <a:t>Уфк  по ульяновской области</a:t>
            </a:r>
            <a:endParaRPr lang="ru-RU" sz="1000" i="1" dirty="0">
              <a:solidFill>
                <a:schemeClr val="accent1">
                  <a:lumMod val="75000"/>
                </a:schemeClr>
              </a:solidFill>
              <a:cs typeface="Times New Roman" panose="02020603050405020304" pitchFamily="18" charset="0"/>
            </a:endParaRPr>
          </a:p>
        </p:txBody>
      </p:sp>
      <p:sp>
        <p:nvSpPr>
          <p:cNvPr id="7" name="Скругленный прямоугольник 6"/>
          <p:cNvSpPr/>
          <p:nvPr/>
        </p:nvSpPr>
        <p:spPr>
          <a:xfrm rot="10800000" flipH="1" flipV="1">
            <a:off x="3025138" y="53333"/>
            <a:ext cx="2687324" cy="344011"/>
          </a:xfrm>
          <a:prstGeom prst="roundRect">
            <a:avLst/>
          </a:prstGeom>
          <a:solidFill>
            <a:schemeClr val="bg1"/>
          </a:solidFill>
          <a:ln w="19050">
            <a:solidFill>
              <a:srgbClr val="1143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b="1" dirty="0" smtClean="0">
                <a:solidFill>
                  <a:schemeClr val="tx2"/>
                </a:solidFill>
                <a:effectLst>
                  <a:outerShdw blurRad="38100" dist="38100" dir="2700000" algn="tl">
                    <a:srgbClr val="000000">
                      <a:alpha val="43137"/>
                    </a:srgbClr>
                  </a:outerShdw>
                </a:effectLst>
                <a:latin typeface="Arial (Заголовки)"/>
              </a:rPr>
              <a:t>Объекты нематериальных активов</a:t>
            </a:r>
          </a:p>
        </p:txBody>
      </p:sp>
      <p:pic>
        <p:nvPicPr>
          <p:cNvPr id="8"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2607" t="56879" r="85159" b="37589"/>
          <a:stretch/>
        </p:blipFill>
        <p:spPr bwMode="auto">
          <a:xfrm>
            <a:off x="139700" y="708025"/>
            <a:ext cx="270402" cy="152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2607" t="56879" r="85159" b="37589"/>
          <a:stretch/>
        </p:blipFill>
        <p:spPr bwMode="auto">
          <a:xfrm>
            <a:off x="155575" y="888773"/>
            <a:ext cx="270402" cy="152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139700" y="479425"/>
            <a:ext cx="5486400" cy="215444"/>
          </a:xfrm>
          <a:prstGeom prst="rect">
            <a:avLst/>
          </a:prstGeom>
        </p:spPr>
        <p:txBody>
          <a:bodyPr wrap="square">
            <a:spAutoFit/>
          </a:bodyPr>
          <a:lstStyle/>
          <a:p>
            <a:r>
              <a:rPr lang="ru-RU" sz="800" dirty="0" smtClean="0"/>
              <a:t>Нематериальный актив подлежит признанию в бухгалтерском учете в случае если он отвечает:</a:t>
            </a:r>
            <a:endParaRPr lang="ru-RU" sz="800" dirty="0"/>
          </a:p>
        </p:txBody>
      </p:sp>
      <p:sp>
        <p:nvSpPr>
          <p:cNvPr id="11" name="Прямоугольник 10"/>
          <p:cNvSpPr/>
          <p:nvPr/>
        </p:nvSpPr>
        <p:spPr>
          <a:xfrm>
            <a:off x="444500" y="708024"/>
            <a:ext cx="3879850" cy="338554"/>
          </a:xfrm>
          <a:prstGeom prst="rect">
            <a:avLst/>
          </a:prstGeom>
        </p:spPr>
        <p:txBody>
          <a:bodyPr wrap="square">
            <a:spAutoFit/>
          </a:bodyPr>
          <a:lstStyle/>
          <a:p>
            <a:r>
              <a:rPr lang="ru-RU" sz="800" dirty="0" smtClean="0"/>
              <a:t>определению нематериального актива </a:t>
            </a:r>
          </a:p>
          <a:p>
            <a:endParaRPr lang="ru-RU" sz="800" dirty="0"/>
          </a:p>
        </p:txBody>
      </p:sp>
      <p:sp>
        <p:nvSpPr>
          <p:cNvPr id="12" name="Прямоугольник 11"/>
          <p:cNvSpPr/>
          <p:nvPr/>
        </p:nvSpPr>
        <p:spPr>
          <a:xfrm>
            <a:off x="444500" y="860425"/>
            <a:ext cx="3879850" cy="215444"/>
          </a:xfrm>
          <a:prstGeom prst="rect">
            <a:avLst/>
          </a:prstGeom>
        </p:spPr>
        <p:txBody>
          <a:bodyPr wrap="square">
            <a:spAutoFit/>
          </a:bodyPr>
          <a:lstStyle/>
          <a:p>
            <a:r>
              <a:rPr lang="ru-RU" sz="800" dirty="0" smtClean="0"/>
              <a:t>критериям признания нефинансовых активов: </a:t>
            </a:r>
            <a:endParaRPr lang="ru-RU" sz="800" dirty="0"/>
          </a:p>
        </p:txBody>
      </p:sp>
      <p:sp>
        <p:nvSpPr>
          <p:cNvPr id="13" name="Прямоугольник 12"/>
          <p:cNvSpPr/>
          <p:nvPr/>
        </p:nvSpPr>
        <p:spPr>
          <a:xfrm>
            <a:off x="596900" y="1012826"/>
            <a:ext cx="5029200" cy="461665"/>
          </a:xfrm>
          <a:prstGeom prst="rect">
            <a:avLst/>
          </a:prstGeom>
        </p:spPr>
        <p:txBody>
          <a:bodyPr wrap="square">
            <a:spAutoFit/>
          </a:bodyPr>
          <a:lstStyle/>
          <a:p>
            <a:r>
              <a:rPr lang="ru-RU" sz="800" dirty="0" smtClean="0"/>
              <a:t>- прогнозируется получение экономических выгод или полезного потенциала от использования объекта нефинансового актива;</a:t>
            </a:r>
          </a:p>
          <a:p>
            <a:r>
              <a:rPr lang="ru-RU" sz="800" dirty="0" smtClean="0"/>
              <a:t>- первоначальная стоимость объекта нефинансового актива поддается надежной оценке.</a:t>
            </a:r>
            <a:endParaRPr lang="ru-RU" sz="800" dirty="0"/>
          </a:p>
        </p:txBody>
      </p:sp>
      <p:sp>
        <p:nvSpPr>
          <p:cNvPr id="14" name="Прямоугольник 13"/>
          <p:cNvSpPr/>
          <p:nvPr/>
        </p:nvSpPr>
        <p:spPr>
          <a:xfrm>
            <a:off x="139700" y="1470025"/>
            <a:ext cx="5486400" cy="707886"/>
          </a:xfrm>
          <a:prstGeom prst="rect">
            <a:avLst/>
          </a:prstGeom>
        </p:spPr>
        <p:txBody>
          <a:bodyPr wrap="square">
            <a:spAutoFit/>
          </a:bodyPr>
          <a:lstStyle/>
          <a:p>
            <a:pPr algn="just"/>
            <a:r>
              <a:rPr lang="ru-RU" sz="800" dirty="0" smtClean="0"/>
              <a:t>Группировка операций, применяемых при отражении объектов нематериальных активов (исключительных прав на результаты интеллектуальной деятельности и приравненных к ним средств индивидуализации), подлежащих отражению на соответствующих счетах аналитического учета счета 010200000 "Нематериальные активы", осуществляется в разрезе номеров счетов, содержащих аналитические коды группы и вида синтетического счета объекта учета:</a:t>
            </a:r>
            <a:endParaRPr lang="ru-RU" sz="800" dirty="0"/>
          </a:p>
        </p:txBody>
      </p:sp>
      <p:sp>
        <p:nvSpPr>
          <p:cNvPr id="18" name="Прямоугольник 17"/>
          <p:cNvSpPr/>
          <p:nvPr/>
        </p:nvSpPr>
        <p:spPr>
          <a:xfrm>
            <a:off x="673100" y="2161035"/>
            <a:ext cx="3651250" cy="215444"/>
          </a:xfrm>
          <a:prstGeom prst="rect">
            <a:avLst/>
          </a:prstGeom>
        </p:spPr>
        <p:txBody>
          <a:bodyPr wrap="square">
            <a:spAutoFit/>
          </a:bodyPr>
          <a:lstStyle/>
          <a:p>
            <a:r>
              <a:rPr lang="ru-RU" sz="800" dirty="0" smtClean="0"/>
              <a:t>0102XN000 "Научные исследования </a:t>
            </a:r>
            <a:endParaRPr lang="ru-RU" sz="800" dirty="0"/>
          </a:p>
        </p:txBody>
      </p:sp>
      <p:sp>
        <p:nvSpPr>
          <p:cNvPr id="19" name="Прямоугольник 18"/>
          <p:cNvSpPr/>
          <p:nvPr/>
        </p:nvSpPr>
        <p:spPr>
          <a:xfrm>
            <a:off x="673100" y="2314925"/>
            <a:ext cx="3651250" cy="221900"/>
          </a:xfrm>
          <a:prstGeom prst="rect">
            <a:avLst/>
          </a:prstGeom>
        </p:spPr>
        <p:txBody>
          <a:bodyPr wrap="square">
            <a:spAutoFit/>
          </a:bodyPr>
          <a:lstStyle/>
          <a:p>
            <a:r>
              <a:rPr lang="ru-RU" sz="800" dirty="0" smtClean="0"/>
              <a:t>0102X1000 "Программное обеспечение и базы данных" </a:t>
            </a:r>
            <a:endParaRPr lang="ru-RU" sz="800" dirty="0"/>
          </a:p>
        </p:txBody>
      </p:sp>
      <p:sp>
        <p:nvSpPr>
          <p:cNvPr id="20" name="Прямоугольник 19"/>
          <p:cNvSpPr/>
          <p:nvPr/>
        </p:nvSpPr>
        <p:spPr>
          <a:xfrm>
            <a:off x="673100" y="2460625"/>
            <a:ext cx="3651250" cy="215444"/>
          </a:xfrm>
          <a:prstGeom prst="rect">
            <a:avLst/>
          </a:prstGeom>
        </p:spPr>
        <p:txBody>
          <a:bodyPr wrap="square">
            <a:spAutoFit/>
          </a:bodyPr>
          <a:lstStyle/>
          <a:p>
            <a:r>
              <a:rPr lang="ru-RU" sz="800" dirty="0" smtClean="0"/>
              <a:t>0102XD000 "Иные объекты интеллектуальной собственности" </a:t>
            </a:r>
            <a:endParaRPr lang="ru-RU" sz="800" dirty="0"/>
          </a:p>
        </p:txBody>
      </p:sp>
    </p:spTree>
    <p:extLst>
      <p:ext uri="{BB962C8B-B14F-4D97-AF65-F5344CB8AC3E}">
        <p14:creationId xmlns="" xmlns:p14="http://schemas.microsoft.com/office/powerpoint/2010/main" val="3978627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p:cNvSpPr txBox="1"/>
          <p:nvPr/>
        </p:nvSpPr>
        <p:spPr>
          <a:xfrm>
            <a:off x="5245100" y="2994025"/>
            <a:ext cx="444500" cy="246221"/>
          </a:xfrm>
          <a:prstGeom prst="rect">
            <a:avLst/>
          </a:prstGeom>
          <a:noFill/>
        </p:spPr>
        <p:txBody>
          <a:bodyPr wrap="square" rtlCol="0">
            <a:spAutoFit/>
          </a:bodyPr>
          <a:lstStyle/>
          <a:p>
            <a:pPr algn="r"/>
            <a:r>
              <a:rPr lang="en-US" sz="1000" b="1" dirty="0" smtClean="0"/>
              <a:t>8</a:t>
            </a:r>
            <a:endParaRPr lang="ru-RU" sz="1000" b="1" dirty="0"/>
          </a:p>
        </p:txBody>
      </p:sp>
      <p:sp>
        <p:nvSpPr>
          <p:cNvPr id="26" name="object 2"/>
          <p:cNvSpPr/>
          <p:nvPr/>
        </p:nvSpPr>
        <p:spPr>
          <a:xfrm flipV="1">
            <a:off x="0" y="250825"/>
            <a:ext cx="5765800" cy="177168"/>
          </a:xfrm>
          <a:custGeom>
            <a:avLst/>
            <a:gdLst/>
            <a:ahLst/>
            <a:cxnLst/>
            <a:rect l="l" t="t" r="r" b="b"/>
            <a:pathLst>
              <a:path w="4416425">
                <a:moveTo>
                  <a:pt x="0" y="0"/>
                </a:moveTo>
                <a:lnTo>
                  <a:pt x="4415994" y="0"/>
                </a:lnTo>
              </a:path>
            </a:pathLst>
          </a:custGeom>
          <a:ln w="12700">
            <a:solidFill>
              <a:schemeClr val="bg1">
                <a:lumMod val="85000"/>
              </a:schemeClr>
            </a:solidFill>
          </a:ln>
        </p:spPr>
        <p:txBody>
          <a:bodyPr wrap="square" lIns="0" tIns="0" rIns="0" bIns="0" rtlCol="0"/>
          <a:lstStyle/>
          <a:p>
            <a:endParaRPr dirty="0"/>
          </a:p>
        </p:txBody>
      </p:sp>
      <p:sp>
        <p:nvSpPr>
          <p:cNvPr id="17" name="object 5"/>
          <p:cNvSpPr/>
          <p:nvPr/>
        </p:nvSpPr>
        <p:spPr>
          <a:xfrm>
            <a:off x="139700" y="53333"/>
            <a:ext cx="336550" cy="344011"/>
          </a:xfrm>
          <a:prstGeom prst="rect">
            <a:avLst/>
          </a:prstGeom>
          <a:blipFill>
            <a:blip r:embed="rId3"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20700" y="98425"/>
            <a:ext cx="3803650" cy="246221"/>
          </a:xfrm>
          <a:prstGeom prst="rect">
            <a:avLst/>
          </a:prstGeom>
        </p:spPr>
        <p:txBody>
          <a:bodyPr wrap="square">
            <a:spAutoFit/>
          </a:bodyPr>
          <a:lstStyle/>
          <a:p>
            <a:r>
              <a:rPr lang="ru-RU" altLang="ru-RU" sz="1000" b="1" i="1" cap="all" spc="46" dirty="0">
                <a:solidFill>
                  <a:schemeClr val="accent1">
                    <a:lumMod val="75000"/>
                  </a:schemeClr>
                </a:solidFill>
                <a:cs typeface="Times New Roman" panose="02020603050405020304" pitchFamily="18" charset="0"/>
              </a:rPr>
              <a:t>Уфк  по ульяновской области</a:t>
            </a:r>
            <a:endParaRPr lang="ru-RU" sz="1000" i="1" dirty="0">
              <a:solidFill>
                <a:schemeClr val="accent1">
                  <a:lumMod val="75000"/>
                </a:schemeClr>
              </a:solidFill>
              <a:cs typeface="Times New Roman" panose="02020603050405020304" pitchFamily="18" charset="0"/>
            </a:endParaRPr>
          </a:p>
        </p:txBody>
      </p:sp>
      <p:sp>
        <p:nvSpPr>
          <p:cNvPr id="8" name="TextBox 7"/>
          <p:cNvSpPr txBox="1"/>
          <p:nvPr/>
        </p:nvSpPr>
        <p:spPr>
          <a:xfrm>
            <a:off x="215900" y="479426"/>
            <a:ext cx="5410200" cy="215444"/>
          </a:xfrm>
          <a:prstGeom prst="rect">
            <a:avLst/>
          </a:prstGeom>
          <a:noFill/>
        </p:spPr>
        <p:txBody>
          <a:bodyPr wrap="square" rtlCol="0">
            <a:spAutoFit/>
          </a:bodyPr>
          <a:lstStyle/>
          <a:p>
            <a:r>
              <a:rPr lang="ru-RU" sz="800" dirty="0" smtClean="0"/>
              <a:t>              </a:t>
            </a:r>
            <a:endParaRPr lang="ru-RU" sz="800" dirty="0">
              <a:solidFill>
                <a:schemeClr val="accent1">
                  <a:lumMod val="50000"/>
                </a:schemeClr>
              </a:solidFill>
            </a:endParaRPr>
          </a:p>
        </p:txBody>
      </p:sp>
      <p:sp>
        <p:nvSpPr>
          <p:cNvPr id="7" name="Скругленный прямоугольник 6"/>
          <p:cNvSpPr/>
          <p:nvPr/>
        </p:nvSpPr>
        <p:spPr>
          <a:xfrm rot="10800000" flipH="1" flipV="1">
            <a:off x="3035300" y="-1"/>
            <a:ext cx="2687324" cy="427993"/>
          </a:xfrm>
          <a:prstGeom prst="roundRect">
            <a:avLst/>
          </a:prstGeom>
          <a:solidFill>
            <a:schemeClr val="bg1"/>
          </a:solidFill>
          <a:ln w="19050">
            <a:solidFill>
              <a:srgbClr val="1143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900" b="1" dirty="0" smtClean="0">
                <a:solidFill>
                  <a:schemeClr val="tx2"/>
                </a:solidFill>
                <a:effectLst>
                  <a:outerShdw blurRad="38100" dist="38100" dir="2700000" algn="tl">
                    <a:srgbClr val="000000">
                      <a:alpha val="43137"/>
                    </a:srgbClr>
                  </a:outerShdw>
                </a:effectLst>
              </a:rPr>
              <a:t>Объекты нематериальных активов</a:t>
            </a:r>
          </a:p>
        </p:txBody>
      </p:sp>
      <p:sp>
        <p:nvSpPr>
          <p:cNvPr id="4" name="Семиугольник 3"/>
          <p:cNvSpPr/>
          <p:nvPr/>
        </p:nvSpPr>
        <p:spPr>
          <a:xfrm>
            <a:off x="63500" y="1698625"/>
            <a:ext cx="2667000" cy="1447800"/>
          </a:xfrm>
          <a:prstGeom prst="heptagon">
            <a:avLst/>
          </a:prstGeom>
          <a:solidFill>
            <a:schemeClr val="accent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r>
              <a:rPr lang="ru-RU" sz="800" dirty="0" smtClean="0"/>
              <a:t>Примерами исследовательской деятельности являются: деятельность, направленная на получение новых знаний; поиск альтернатив процессам, системам, услугам, материалам, устройствам, продуктам; поиск областей применения результатов исследований.</a:t>
            </a:r>
            <a:endParaRPr lang="ru-RU" sz="800" dirty="0"/>
          </a:p>
        </p:txBody>
      </p:sp>
      <p:sp>
        <p:nvSpPr>
          <p:cNvPr id="24" name="Восьмиугольник 23"/>
          <p:cNvSpPr/>
          <p:nvPr/>
        </p:nvSpPr>
        <p:spPr>
          <a:xfrm>
            <a:off x="2882900" y="1774825"/>
            <a:ext cx="2667001" cy="1371600"/>
          </a:xfrm>
          <a:prstGeom prst="octagon">
            <a:avLst/>
          </a:prstGeom>
          <a:solidFill>
            <a:schemeClr val="accent1"/>
          </a:solidFill>
          <a:ln w="9525">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ru-RU" sz="800" dirty="0" smtClean="0"/>
              <a:t>Стадия опытно-конструкторских и технологических разработок предполагает применение положительных результатов научных исследований (полученных новых знаний, уникальных изысканий) при планировании и проектировании производства новых или значительно улучшенных материалов, устройств, продуктов, процессов, систем или услуг до начала их производства.</a:t>
            </a:r>
            <a:endParaRPr lang="ru-RU" sz="800" dirty="0"/>
          </a:p>
        </p:txBody>
      </p:sp>
      <p:sp>
        <p:nvSpPr>
          <p:cNvPr id="12" name="Прямоугольник 11"/>
          <p:cNvSpPr/>
          <p:nvPr/>
        </p:nvSpPr>
        <p:spPr>
          <a:xfrm>
            <a:off x="139700" y="479426"/>
            <a:ext cx="5486400" cy="584775"/>
          </a:xfrm>
          <a:prstGeom prst="rect">
            <a:avLst/>
          </a:prstGeom>
        </p:spPr>
        <p:txBody>
          <a:bodyPr wrap="square">
            <a:spAutoFit/>
          </a:bodyPr>
          <a:lstStyle/>
          <a:p>
            <a:pPr algn="just"/>
            <a:r>
              <a:rPr lang="ru-RU" sz="800" dirty="0" smtClean="0"/>
              <a:t>Аналитический учет объектов нематериальных активов ведется на уровне регистров бухгалтерского учета - Инвентарной карточке учета нефинансовых активов </a:t>
            </a:r>
            <a:r>
              <a:rPr lang="ru-RU" sz="800" dirty="0" smtClean="0">
                <a:hlinkClick r:id="rId4"/>
              </a:rPr>
              <a:t>(ф. 0504031)</a:t>
            </a:r>
            <a:r>
              <a:rPr lang="ru-RU" sz="800" dirty="0" smtClean="0"/>
              <a:t> в разрезе объектов нематериальных активов (в разрезе групп с определенным сроком полезного использования, без определенного срока полезного использования), инвентарных номеров, ответственных лиц.</a:t>
            </a:r>
            <a:endParaRPr lang="ru-RU" sz="800" dirty="0"/>
          </a:p>
        </p:txBody>
      </p:sp>
      <p:sp>
        <p:nvSpPr>
          <p:cNvPr id="14" name="Прямоугольник 13"/>
          <p:cNvSpPr/>
          <p:nvPr/>
        </p:nvSpPr>
        <p:spPr>
          <a:xfrm>
            <a:off x="292100" y="1089025"/>
            <a:ext cx="5257800" cy="338554"/>
          </a:xfrm>
          <a:prstGeom prst="rect">
            <a:avLst/>
          </a:prstGeom>
        </p:spPr>
        <p:txBody>
          <a:bodyPr wrap="square">
            <a:spAutoFit/>
          </a:bodyPr>
          <a:lstStyle/>
          <a:p>
            <a:r>
              <a:rPr lang="ru-RU" sz="800" dirty="0" smtClean="0"/>
              <a:t>критериям признания нематериальных активов, субъект учета подразделяет (условно) процесс создания актива на:</a:t>
            </a:r>
            <a:endParaRPr lang="ru-RU" sz="800" dirty="0"/>
          </a:p>
        </p:txBody>
      </p:sp>
      <p:sp>
        <p:nvSpPr>
          <p:cNvPr id="16" name="Прямоугольник 15"/>
          <p:cNvSpPr/>
          <p:nvPr/>
        </p:nvSpPr>
        <p:spPr>
          <a:xfrm>
            <a:off x="596900" y="1393825"/>
            <a:ext cx="1447800" cy="338554"/>
          </a:xfrm>
          <a:prstGeom prst="rect">
            <a:avLst/>
          </a:prstGeom>
        </p:spPr>
        <p:txBody>
          <a:bodyPr wrap="square">
            <a:spAutoFit/>
          </a:bodyPr>
          <a:lstStyle/>
          <a:p>
            <a:r>
              <a:rPr lang="ru-RU" sz="800" dirty="0" smtClean="0"/>
              <a:t>стадию научных исследований;</a:t>
            </a:r>
          </a:p>
        </p:txBody>
      </p:sp>
      <p:sp>
        <p:nvSpPr>
          <p:cNvPr id="18" name="Прямоугольник 17"/>
          <p:cNvSpPr/>
          <p:nvPr/>
        </p:nvSpPr>
        <p:spPr>
          <a:xfrm>
            <a:off x="3263900" y="1393825"/>
            <a:ext cx="2209800" cy="338554"/>
          </a:xfrm>
          <a:prstGeom prst="rect">
            <a:avLst/>
          </a:prstGeom>
        </p:spPr>
        <p:txBody>
          <a:bodyPr wrap="square">
            <a:spAutoFit/>
          </a:bodyPr>
          <a:lstStyle/>
          <a:p>
            <a:r>
              <a:rPr lang="ru-RU" sz="800" dirty="0" smtClean="0"/>
              <a:t>стадию опытно-конструкторских и технологических разработок.</a:t>
            </a:r>
            <a:endParaRPr lang="ru-RU" sz="800" dirty="0"/>
          </a:p>
        </p:txBody>
      </p:sp>
    </p:spTree>
    <p:extLst>
      <p:ext uri="{BB962C8B-B14F-4D97-AF65-F5344CB8AC3E}">
        <p14:creationId xmlns="" xmlns:p14="http://schemas.microsoft.com/office/powerpoint/2010/main" val="420709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1974</TotalTime>
  <Words>3792</Words>
  <Application>Microsoft Office PowerPoint</Application>
  <PresentationFormat>Произвольный</PresentationFormat>
  <Paragraphs>310</Paragraphs>
  <Slides>23</Slides>
  <Notes>8</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евоывлд</dc:title>
  <dc:creator>Елизавета Арбатова</dc:creator>
  <cp:lastModifiedBy>obu14</cp:lastModifiedBy>
  <cp:revision>285</cp:revision>
  <dcterms:created xsi:type="dcterms:W3CDTF">2019-07-31T16:47:50Z</dcterms:created>
  <dcterms:modified xsi:type="dcterms:W3CDTF">2021-10-29T04:55:29Z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2019-03-19T00:00:00Z</vt:filetime>
  </property>
  <property fmtid="{D5CDD505-2E9C-101B-9397-08002B2CF9AE}" pid="3" name="Creator">
    <vt:lpwstr>Adobe Illustrator CC 22.1 (Windows)</vt:lpwstr>
  </property>
  <property fmtid="{D5CDD505-2E9C-101B-9397-08002B2CF9AE}" pid="4" name="LastSaved">
    <vt:filetime>2019-07-31T00:00:00Z</vt:filetime>
  </property>
</Properties>
</file>