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78" r:id="rId1"/>
  </p:sldMasterIdLst>
  <p:notesMasterIdLst>
    <p:notesMasterId r:id="rId14"/>
  </p:notesMasterIdLst>
  <p:sldIdLst>
    <p:sldId id="256" r:id="rId2"/>
    <p:sldId id="300" r:id="rId3"/>
    <p:sldId id="293" r:id="rId4"/>
    <p:sldId id="302" r:id="rId5"/>
    <p:sldId id="291" r:id="rId6"/>
    <p:sldId id="304" r:id="rId7"/>
    <p:sldId id="276" r:id="rId8"/>
    <p:sldId id="306" r:id="rId9"/>
    <p:sldId id="283" r:id="rId10"/>
    <p:sldId id="307" r:id="rId11"/>
    <p:sldId id="285" r:id="rId12"/>
    <p:sldId id="286" r:id="rId13"/>
  </p:sldIdLst>
  <p:sldSz cx="5765800" cy="3244850"/>
  <p:notesSz cx="5765800" cy="3244850"/>
  <p:embeddedFontLs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4978B1"/>
    <a:srgbClr val="C19229"/>
    <a:srgbClr val="E6E6E6"/>
    <a:srgbClr val="FCFCFC"/>
    <a:srgbClr val="11437F"/>
    <a:srgbClr val="DDDDDD"/>
    <a:srgbClr val="99CCFF"/>
    <a:srgbClr val="003B59"/>
    <a:srgbClr val="ECD6A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2630" autoAdjust="0"/>
  </p:normalViewPr>
  <p:slideViewPr>
    <p:cSldViewPr>
      <p:cViewPr>
        <p:scale>
          <a:sx n="200" d="100"/>
          <a:sy n="200" d="100"/>
        </p:scale>
        <p:origin x="-498" y="372"/>
      </p:cViewPr>
      <p:guideLst>
        <p:guide orient="horz" pos="2880"/>
        <p:guide pos="2152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CBA3A-4016-4326-8AC3-4CA1C77DF708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B102A-EDC8-431F-B475-B3229B34E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070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725" y="531044"/>
            <a:ext cx="4324350" cy="1129689"/>
          </a:xfrm>
        </p:spPr>
        <p:txBody>
          <a:bodyPr anchor="b"/>
          <a:lstStyle>
            <a:lvl1pPr algn="ctr">
              <a:defRPr sz="283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725" y="1704297"/>
            <a:ext cx="4324350" cy="783421"/>
          </a:xfrm>
        </p:spPr>
        <p:txBody>
          <a:bodyPr/>
          <a:lstStyle>
            <a:lvl1pPr marL="0" indent="0" algn="ctr">
              <a:buNone/>
              <a:defRPr sz="1135"/>
            </a:lvl1pPr>
            <a:lvl2pPr marL="216210" indent="0" algn="ctr">
              <a:buNone/>
              <a:defRPr sz="946"/>
            </a:lvl2pPr>
            <a:lvl3pPr marL="432420" indent="0" algn="ctr">
              <a:buNone/>
              <a:defRPr sz="851"/>
            </a:lvl3pPr>
            <a:lvl4pPr marL="648630" indent="0" algn="ctr">
              <a:buNone/>
              <a:defRPr sz="757"/>
            </a:lvl4pPr>
            <a:lvl5pPr marL="864840" indent="0" algn="ctr">
              <a:buNone/>
              <a:defRPr sz="757"/>
            </a:lvl5pPr>
            <a:lvl6pPr marL="1081049" indent="0" algn="ctr">
              <a:buNone/>
              <a:defRPr sz="757"/>
            </a:lvl6pPr>
            <a:lvl7pPr marL="1297259" indent="0" algn="ctr">
              <a:buNone/>
              <a:defRPr sz="757"/>
            </a:lvl7pPr>
            <a:lvl8pPr marL="1513469" indent="0" algn="ctr">
              <a:buNone/>
              <a:defRPr sz="757"/>
            </a:lvl8pPr>
            <a:lvl9pPr marL="1729679" indent="0" algn="ctr">
              <a:buNone/>
              <a:defRPr sz="757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472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213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26150" y="172758"/>
            <a:ext cx="1243251" cy="27498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6399" y="172758"/>
            <a:ext cx="3657679" cy="27498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4970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69479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860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395" y="808960"/>
            <a:ext cx="4973003" cy="1349767"/>
          </a:xfrm>
        </p:spPr>
        <p:txBody>
          <a:bodyPr anchor="b"/>
          <a:lstStyle>
            <a:lvl1pPr>
              <a:defRPr sz="283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3395" y="2171496"/>
            <a:ext cx="4973003" cy="709811"/>
          </a:xfrm>
        </p:spPr>
        <p:txBody>
          <a:bodyPr/>
          <a:lstStyle>
            <a:lvl1pPr marL="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1pPr>
            <a:lvl2pPr marL="216210" indent="0">
              <a:buNone/>
              <a:defRPr sz="946">
                <a:solidFill>
                  <a:schemeClr val="tx1">
                    <a:tint val="75000"/>
                  </a:schemeClr>
                </a:solidFill>
              </a:defRPr>
            </a:lvl2pPr>
            <a:lvl3pPr marL="432420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3pPr>
            <a:lvl4pPr marL="648630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4pPr>
            <a:lvl5pPr marL="864840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5pPr>
            <a:lvl6pPr marL="108104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6pPr>
            <a:lvl7pPr marL="129725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7pPr>
            <a:lvl8pPr marL="151346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8pPr>
            <a:lvl9pPr marL="172967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500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6399" y="863791"/>
            <a:ext cx="2450465" cy="20588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8936" y="863791"/>
            <a:ext cx="2450465" cy="20588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776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49" y="172758"/>
            <a:ext cx="4973003" cy="627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150" y="795439"/>
            <a:ext cx="2439203" cy="389832"/>
          </a:xfrm>
        </p:spPr>
        <p:txBody>
          <a:bodyPr anchor="b"/>
          <a:lstStyle>
            <a:lvl1pPr marL="0" indent="0">
              <a:buNone/>
              <a:defRPr sz="1135" b="1"/>
            </a:lvl1pPr>
            <a:lvl2pPr marL="216210" indent="0">
              <a:buNone/>
              <a:defRPr sz="946" b="1"/>
            </a:lvl2pPr>
            <a:lvl3pPr marL="432420" indent="0">
              <a:buNone/>
              <a:defRPr sz="851" b="1"/>
            </a:lvl3pPr>
            <a:lvl4pPr marL="648630" indent="0">
              <a:buNone/>
              <a:defRPr sz="757" b="1"/>
            </a:lvl4pPr>
            <a:lvl5pPr marL="864840" indent="0">
              <a:buNone/>
              <a:defRPr sz="757" b="1"/>
            </a:lvl5pPr>
            <a:lvl6pPr marL="1081049" indent="0">
              <a:buNone/>
              <a:defRPr sz="757" b="1"/>
            </a:lvl6pPr>
            <a:lvl7pPr marL="1297259" indent="0">
              <a:buNone/>
              <a:defRPr sz="757" b="1"/>
            </a:lvl7pPr>
            <a:lvl8pPr marL="1513469" indent="0">
              <a:buNone/>
              <a:defRPr sz="757" b="1"/>
            </a:lvl8pPr>
            <a:lvl9pPr marL="1729679" indent="0">
              <a:buNone/>
              <a:defRPr sz="75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7150" y="1185272"/>
            <a:ext cx="2439203" cy="17433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18936" y="795439"/>
            <a:ext cx="2451216" cy="389832"/>
          </a:xfrm>
        </p:spPr>
        <p:txBody>
          <a:bodyPr anchor="b"/>
          <a:lstStyle>
            <a:lvl1pPr marL="0" indent="0">
              <a:buNone/>
              <a:defRPr sz="1135" b="1"/>
            </a:lvl1pPr>
            <a:lvl2pPr marL="216210" indent="0">
              <a:buNone/>
              <a:defRPr sz="946" b="1"/>
            </a:lvl2pPr>
            <a:lvl3pPr marL="432420" indent="0">
              <a:buNone/>
              <a:defRPr sz="851" b="1"/>
            </a:lvl3pPr>
            <a:lvl4pPr marL="648630" indent="0">
              <a:buNone/>
              <a:defRPr sz="757" b="1"/>
            </a:lvl4pPr>
            <a:lvl5pPr marL="864840" indent="0">
              <a:buNone/>
              <a:defRPr sz="757" b="1"/>
            </a:lvl5pPr>
            <a:lvl6pPr marL="1081049" indent="0">
              <a:buNone/>
              <a:defRPr sz="757" b="1"/>
            </a:lvl6pPr>
            <a:lvl7pPr marL="1297259" indent="0">
              <a:buNone/>
              <a:defRPr sz="757" b="1"/>
            </a:lvl7pPr>
            <a:lvl8pPr marL="1513469" indent="0">
              <a:buNone/>
              <a:defRPr sz="757" b="1"/>
            </a:lvl8pPr>
            <a:lvl9pPr marL="1729679" indent="0">
              <a:buNone/>
              <a:defRPr sz="75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918936" y="1185272"/>
            <a:ext cx="2451216" cy="17433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099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418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6734-726E-46B9-B3CD-75FDA00F97BD}" type="datetime1">
              <a:rPr lang="ru-RU" smtClean="0"/>
              <a:pPr/>
              <a:t>16.04.2021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C436-0D4A-4340-A2B7-930FFE7E9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410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50" y="216323"/>
            <a:ext cx="1859620" cy="757132"/>
          </a:xfrm>
        </p:spPr>
        <p:txBody>
          <a:bodyPr anchor="b"/>
          <a:lstStyle>
            <a:lvl1pPr>
              <a:defRPr sz="151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1216" y="467198"/>
            <a:ext cx="2918936" cy="2305947"/>
          </a:xfrm>
        </p:spPr>
        <p:txBody>
          <a:bodyPr/>
          <a:lstStyle>
            <a:lvl1pPr>
              <a:defRPr sz="1513"/>
            </a:lvl1pPr>
            <a:lvl2pPr>
              <a:defRPr sz="1324"/>
            </a:lvl2pPr>
            <a:lvl3pPr>
              <a:defRPr sz="1135"/>
            </a:lvl3pPr>
            <a:lvl4pPr>
              <a:defRPr sz="946"/>
            </a:lvl4pPr>
            <a:lvl5pPr>
              <a:defRPr sz="946"/>
            </a:lvl5pPr>
            <a:lvl6pPr>
              <a:defRPr sz="946"/>
            </a:lvl6pPr>
            <a:lvl7pPr>
              <a:defRPr sz="946"/>
            </a:lvl7pPr>
            <a:lvl8pPr>
              <a:defRPr sz="946"/>
            </a:lvl8pPr>
            <a:lvl9pPr>
              <a:defRPr sz="9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7150" y="973455"/>
            <a:ext cx="1859620" cy="1803446"/>
          </a:xfrm>
        </p:spPr>
        <p:txBody>
          <a:bodyPr/>
          <a:lstStyle>
            <a:lvl1pPr marL="0" indent="0">
              <a:buNone/>
              <a:defRPr sz="757"/>
            </a:lvl1pPr>
            <a:lvl2pPr marL="216210" indent="0">
              <a:buNone/>
              <a:defRPr sz="662"/>
            </a:lvl2pPr>
            <a:lvl3pPr marL="432420" indent="0">
              <a:buNone/>
              <a:defRPr sz="567"/>
            </a:lvl3pPr>
            <a:lvl4pPr marL="648630" indent="0">
              <a:buNone/>
              <a:defRPr sz="473"/>
            </a:lvl4pPr>
            <a:lvl5pPr marL="864840" indent="0">
              <a:buNone/>
              <a:defRPr sz="473"/>
            </a:lvl5pPr>
            <a:lvl6pPr marL="1081049" indent="0">
              <a:buNone/>
              <a:defRPr sz="473"/>
            </a:lvl6pPr>
            <a:lvl7pPr marL="1297259" indent="0">
              <a:buNone/>
              <a:defRPr sz="473"/>
            </a:lvl7pPr>
            <a:lvl8pPr marL="1513469" indent="0">
              <a:buNone/>
              <a:defRPr sz="473"/>
            </a:lvl8pPr>
            <a:lvl9pPr marL="1729679" indent="0">
              <a:buNone/>
              <a:defRPr sz="47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545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50" y="216323"/>
            <a:ext cx="1859620" cy="757132"/>
          </a:xfrm>
        </p:spPr>
        <p:txBody>
          <a:bodyPr anchor="b"/>
          <a:lstStyle>
            <a:lvl1pPr>
              <a:defRPr sz="151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51216" y="467198"/>
            <a:ext cx="2918936" cy="2305947"/>
          </a:xfrm>
        </p:spPr>
        <p:txBody>
          <a:bodyPr/>
          <a:lstStyle>
            <a:lvl1pPr marL="0" indent="0">
              <a:buNone/>
              <a:defRPr sz="1513"/>
            </a:lvl1pPr>
            <a:lvl2pPr marL="216210" indent="0">
              <a:buNone/>
              <a:defRPr sz="1324"/>
            </a:lvl2pPr>
            <a:lvl3pPr marL="432420" indent="0">
              <a:buNone/>
              <a:defRPr sz="1135"/>
            </a:lvl3pPr>
            <a:lvl4pPr marL="648630" indent="0">
              <a:buNone/>
              <a:defRPr sz="946"/>
            </a:lvl4pPr>
            <a:lvl5pPr marL="864840" indent="0">
              <a:buNone/>
              <a:defRPr sz="946"/>
            </a:lvl5pPr>
            <a:lvl6pPr marL="1081049" indent="0">
              <a:buNone/>
              <a:defRPr sz="946"/>
            </a:lvl6pPr>
            <a:lvl7pPr marL="1297259" indent="0">
              <a:buNone/>
              <a:defRPr sz="946"/>
            </a:lvl7pPr>
            <a:lvl8pPr marL="1513469" indent="0">
              <a:buNone/>
              <a:defRPr sz="946"/>
            </a:lvl8pPr>
            <a:lvl9pPr marL="1729679" indent="0">
              <a:buNone/>
              <a:defRPr sz="9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7150" y="973455"/>
            <a:ext cx="1859620" cy="1803446"/>
          </a:xfrm>
        </p:spPr>
        <p:txBody>
          <a:bodyPr/>
          <a:lstStyle>
            <a:lvl1pPr marL="0" indent="0">
              <a:buNone/>
              <a:defRPr sz="757"/>
            </a:lvl1pPr>
            <a:lvl2pPr marL="216210" indent="0">
              <a:buNone/>
              <a:defRPr sz="662"/>
            </a:lvl2pPr>
            <a:lvl3pPr marL="432420" indent="0">
              <a:buNone/>
              <a:defRPr sz="567"/>
            </a:lvl3pPr>
            <a:lvl4pPr marL="648630" indent="0">
              <a:buNone/>
              <a:defRPr sz="473"/>
            </a:lvl4pPr>
            <a:lvl5pPr marL="864840" indent="0">
              <a:buNone/>
              <a:defRPr sz="473"/>
            </a:lvl5pPr>
            <a:lvl6pPr marL="1081049" indent="0">
              <a:buNone/>
              <a:defRPr sz="473"/>
            </a:lvl6pPr>
            <a:lvl7pPr marL="1297259" indent="0">
              <a:buNone/>
              <a:defRPr sz="473"/>
            </a:lvl7pPr>
            <a:lvl8pPr marL="1513469" indent="0">
              <a:buNone/>
              <a:defRPr sz="473"/>
            </a:lvl8pPr>
            <a:lvl9pPr marL="1729679" indent="0">
              <a:buNone/>
              <a:defRPr sz="47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206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399" y="172758"/>
            <a:ext cx="4973003" cy="627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6399" y="863791"/>
            <a:ext cx="4973003" cy="2058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6399" y="3007496"/>
            <a:ext cx="1297305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09921" y="3007496"/>
            <a:ext cx="1945958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072096" y="3007496"/>
            <a:ext cx="1297305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700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432420" rtl="0" eaLnBrk="1" latinLnBrk="0" hangingPunct="1">
        <a:lnSpc>
          <a:spcPct val="90000"/>
        </a:lnSpc>
        <a:spcBef>
          <a:spcPct val="0"/>
        </a:spcBef>
        <a:buNone/>
        <a:defRPr sz="208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105" indent="-108105" algn="l" defTabSz="432420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24315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2pPr>
      <a:lvl3pPr marL="540525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6" kern="1200">
          <a:solidFill>
            <a:schemeClr val="tx1"/>
          </a:solidFill>
          <a:latin typeface="+mn-lt"/>
          <a:ea typeface="+mn-ea"/>
          <a:cs typeface="+mn-cs"/>
        </a:defRPr>
      </a:lvl3pPr>
      <a:lvl4pPr marL="756735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4pPr>
      <a:lvl5pPr marL="97294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5pPr>
      <a:lvl6pPr marL="118915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6pPr>
      <a:lvl7pPr marL="140536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7pPr>
      <a:lvl8pPr marL="162157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8pPr>
      <a:lvl9pPr marL="183778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1pPr>
      <a:lvl2pPr marL="21621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2pPr>
      <a:lvl3pPr marL="43242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3pPr>
      <a:lvl4pPr marL="64863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4pPr>
      <a:lvl5pPr marL="86484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5pPr>
      <a:lvl6pPr marL="108104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6pPr>
      <a:lvl7pPr marL="129725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7pPr>
      <a:lvl8pPr marL="151346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8pPr>
      <a:lvl9pPr marL="172967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DnDiag">
          <a:fgClr>
            <a:srgbClr val="E6E6E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5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0" y="3029406"/>
            <a:ext cx="22940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www.roskazna.ru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2500" y="3029406"/>
            <a:ext cx="2286000" cy="3385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bg1">
                    <a:lumMod val="65000"/>
                  </a:schemeClr>
                </a:solidFill>
              </a:rPr>
              <a:t> г. Ульяновск март 2021</a:t>
            </a:r>
          </a:p>
          <a:p>
            <a:pPr algn="r"/>
            <a:r>
              <a:rPr lang="ru-RU" sz="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800" dirty="0">
                <a:solidFill>
                  <a:schemeClr val="bg1">
                    <a:lumMod val="65000"/>
                  </a:schemeClr>
                </a:solidFill>
              </a:rPr>
              <a:t>год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5900" y="2308224"/>
            <a:ext cx="4157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Куряева Елена Петровна</a:t>
            </a:r>
            <a:endParaRPr lang="ru-RU" sz="800" b="1" dirty="0">
              <a:solidFill>
                <a:srgbClr val="114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казначей Отдела  бюджетного учета  и отчетности  по операциям бюджетов</a:t>
            </a:r>
            <a:endParaRPr lang="ru-RU" sz="800" dirty="0">
              <a:solidFill>
                <a:srgbClr val="114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2"/>
          <p:cNvSpPr/>
          <p:nvPr/>
        </p:nvSpPr>
        <p:spPr>
          <a:xfrm>
            <a:off x="1" y="2681267"/>
            <a:ext cx="2654299" cy="15652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/>
          <p:cNvSpPr/>
          <p:nvPr/>
        </p:nvSpPr>
        <p:spPr>
          <a:xfrm flipV="1">
            <a:off x="0" y="250825"/>
            <a:ext cx="4416425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 useBgFill="1">
        <p:nvSpPr>
          <p:cNvPr id="13" name="object 7"/>
          <p:cNvSpPr/>
          <p:nvPr/>
        </p:nvSpPr>
        <p:spPr>
          <a:xfrm>
            <a:off x="215900" y="936625"/>
            <a:ext cx="5029200" cy="685800"/>
          </a:xfrm>
          <a:custGeom>
            <a:avLst/>
            <a:gdLst/>
            <a:ahLst/>
            <a:cxnLst/>
            <a:rect l="l" t="t" r="r" b="b"/>
            <a:pathLst>
              <a:path w="4416425" h="944880">
                <a:moveTo>
                  <a:pt x="4247391" y="0"/>
                </a:moveTo>
                <a:lnTo>
                  <a:pt x="66475" y="0"/>
                </a:lnTo>
                <a:lnTo>
                  <a:pt x="33856" y="128"/>
                </a:lnTo>
                <a:lnTo>
                  <a:pt x="7998" y="1031"/>
                </a:lnTo>
                <a:lnTo>
                  <a:pt x="0" y="1941"/>
                </a:lnTo>
                <a:lnTo>
                  <a:pt x="0" y="942688"/>
                </a:lnTo>
                <a:lnTo>
                  <a:pt x="7904" y="943592"/>
                </a:lnTo>
                <a:lnTo>
                  <a:pt x="33540" y="944496"/>
                </a:lnTo>
                <a:lnTo>
                  <a:pt x="65726" y="944626"/>
                </a:lnTo>
                <a:lnTo>
                  <a:pt x="4246642" y="944626"/>
                </a:lnTo>
                <a:lnTo>
                  <a:pt x="4305126" y="943592"/>
                </a:lnTo>
                <a:lnTo>
                  <a:pt x="4346350" y="936358"/>
                </a:lnTo>
                <a:lnTo>
                  <a:pt x="4383840" y="912479"/>
                </a:lnTo>
                <a:lnTo>
                  <a:pt x="4407729" y="874979"/>
                </a:lnTo>
                <a:lnTo>
                  <a:pt x="4414963" y="833855"/>
                </a:lnTo>
                <a:lnTo>
                  <a:pt x="4415997" y="776033"/>
                </a:lnTo>
                <a:lnTo>
                  <a:pt x="4415997" y="169341"/>
                </a:lnTo>
                <a:lnTo>
                  <a:pt x="4414963" y="110864"/>
                </a:lnTo>
                <a:lnTo>
                  <a:pt x="4407729" y="69646"/>
                </a:lnTo>
                <a:lnTo>
                  <a:pt x="4383840" y="32150"/>
                </a:lnTo>
                <a:lnTo>
                  <a:pt x="4346350" y="8255"/>
                </a:lnTo>
                <a:lnTo>
                  <a:pt x="4305219" y="1031"/>
                </a:lnTo>
                <a:lnTo>
                  <a:pt x="4247391" y="0"/>
                </a:ln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lang="ru-RU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составления и представления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ф.0503196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движении денежных средств в системе казначейских платежей»</a:t>
            </a:r>
          </a:p>
          <a:p>
            <a:pPr algn="ctr"/>
            <a:endParaRPr lang="ru-RU" sz="1100" dirty="0"/>
          </a:p>
          <a:p>
            <a:pPr algn="ctr"/>
            <a:endParaRPr lang="ru-RU" sz="1100" dirty="0" smtClean="0"/>
          </a:p>
          <a:p>
            <a:pPr algn="ctr"/>
            <a:endParaRPr sz="11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object 5"/>
          <p:cNvSpPr/>
          <p:nvPr/>
        </p:nvSpPr>
        <p:spPr>
          <a:xfrm>
            <a:off x="90065" y="59214"/>
            <a:ext cx="336550" cy="3440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474" y="197667"/>
            <a:ext cx="25865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000" b="1" i="1" cap="all" spc="46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2"/>
          <p:cNvSpPr txBox="1">
            <a:spLocks noChangeArrowheads="1"/>
          </p:cNvSpPr>
          <p:nvPr/>
        </p:nvSpPr>
        <p:spPr bwMode="auto">
          <a:xfrm>
            <a:off x="5059340" y="3119413"/>
            <a:ext cx="160662" cy="13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3251" tIns="21626" rIns="43251" bIns="2162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CC48B7B8-293E-4004-BF7E-583D7F4393B1}" type="slidenum">
              <a:rPr lang="en-US" altLang="ru-RU" sz="7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sym typeface="Lucida Grande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n-US" altLang="ru-RU" sz="7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205" r="60708" b="13040"/>
          <a:stretch/>
        </p:blipFill>
        <p:spPr bwMode="auto">
          <a:xfrm>
            <a:off x="382570" y="479418"/>
            <a:ext cx="2784615" cy="271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Левая фигурная скобка 4"/>
          <p:cNvSpPr/>
          <p:nvPr/>
        </p:nvSpPr>
        <p:spPr>
          <a:xfrm rot="10800000">
            <a:off x="3168652" y="979482"/>
            <a:ext cx="146059" cy="1772631"/>
          </a:xfrm>
          <a:prstGeom prst="leftBrace">
            <a:avLst>
              <a:gd name="adj1" fmla="val 71637"/>
              <a:gd name="adj2" fmla="val 50192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43251" tIns="21626" rIns="43251" bIns="21626" anchor="ctr"/>
          <a:lstStyle/>
          <a:p>
            <a:pPr algn="ctr" eaLnBrk="0" hangingPunct="0"/>
            <a:endParaRPr lang="ru-RU"/>
          </a:p>
        </p:txBody>
      </p:sp>
      <p:sp>
        <p:nvSpPr>
          <p:cNvPr id="7" name="Скругленный прямоугольник 62">
            <a:extLst>
              <a:ext uri="{FF2B5EF4-FFF2-40B4-BE49-F238E27FC236}">
                <a16:creationId xmlns:a16="http://schemas.microsoft.com/office/drawing/2014/main" xmlns="" id="{4DAAEE84-B54E-4D4C-BEBB-1C606EC78634}"/>
              </a:ext>
            </a:extLst>
          </p:cNvPr>
          <p:cNvSpPr/>
          <p:nvPr/>
        </p:nvSpPr>
        <p:spPr>
          <a:xfrm>
            <a:off x="3375392" y="1263265"/>
            <a:ext cx="793392" cy="1430730"/>
          </a:xfrm>
          <a:prstGeom prst="roundRect">
            <a:avLst/>
          </a:prstGeom>
          <a:solidFill>
            <a:srgbClr val="E8F7FF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43251" tIns="21626" rIns="43251" bIns="21626" anchor="ctr"/>
          <a:lstStyle/>
          <a:p>
            <a:pPr algn="ctr" eaLnBrk="0" hangingPunct="0"/>
            <a:r>
              <a:rPr lang="ru-RU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Разность показателей по соответствующим строкам и графам разделов </a:t>
            </a:r>
          </a:p>
          <a:p>
            <a:pPr algn="ctr" eaLnBrk="0" hangingPunct="0"/>
            <a:r>
              <a:rPr lang="ru-RU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«Поступления» и </a:t>
            </a:r>
          </a:p>
          <a:p>
            <a:pPr algn="ctr" eaLnBrk="0" hangingPunct="0"/>
            <a:r>
              <a:rPr lang="ru-RU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«Выбытия» Отчета о движении денежных средств в системе казначейских платежей </a:t>
            </a:r>
          </a:p>
          <a:p>
            <a:pPr algn="ctr" eaLnBrk="0" hangingPunct="0"/>
            <a:r>
              <a:rPr lang="ru-RU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(ф. 0503196)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35C0BD5A-2047-4654-95BD-6216E4CD2D4D}"/>
              </a:ext>
            </a:extLst>
          </p:cNvPr>
          <p:cNvSpPr/>
          <p:nvPr/>
        </p:nvSpPr>
        <p:spPr>
          <a:xfrm>
            <a:off x="4300327" y="1537672"/>
            <a:ext cx="722976" cy="763141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43251" tIns="21626" rIns="43251" bIns="21626" anchor="ctr" anchorCtr="0"/>
          <a:lstStyle/>
          <a:p>
            <a:pPr algn="ctr" eaLnBrk="0" hangingPunct="0">
              <a:defRPr/>
            </a:pPr>
            <a:r>
              <a:rPr lang="ru-RU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показателям Баланса операций в системе казначейских платежей </a:t>
            </a:r>
          </a:p>
          <a:p>
            <a:pPr algn="ctr" eaLnBrk="0" hangingPunct="0">
              <a:defRPr/>
            </a:pPr>
            <a:r>
              <a:rPr lang="ru-RU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(ф. 0503195)</a:t>
            </a:r>
          </a:p>
        </p:txBody>
      </p:sp>
      <p:cxnSp>
        <p:nvCxnSpPr>
          <p:cNvPr id="9" name="Соединительная линия уступом 65">
            <a:extLst>
              <a:ext uri="{FF2B5EF4-FFF2-40B4-BE49-F238E27FC236}">
                <a16:creationId xmlns:a16="http://schemas.microsoft.com/office/drawing/2014/main" xmlns="" id="{858DC979-A4E9-49BA-9B12-BF0C7E2B5689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4168784" y="1919243"/>
            <a:ext cx="131543" cy="593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pic>
        <p:nvPicPr>
          <p:cNvPr id="19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328" y="1432827"/>
            <a:ext cx="274025" cy="27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2"/>
          <p:cNvSpPr/>
          <p:nvPr/>
        </p:nvSpPr>
        <p:spPr>
          <a:xfrm flipV="1">
            <a:off x="0" y="0"/>
            <a:ext cx="5765800" cy="427993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 rot="10800000" flipH="1" flipV="1">
            <a:off x="3025776" y="78819"/>
            <a:ext cx="2662883" cy="472036"/>
          </a:xfrm>
          <a:prstGeom prst="roundRect">
            <a:avLst/>
          </a:prstGeom>
          <a:solidFill>
            <a:srgbClr val="FCFCFC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7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«Отчет о движении денежных средств в системе казначейских платежей </a:t>
            </a:r>
          </a:p>
          <a:p>
            <a:pPr algn="ctr" eaLnBrk="0" hangingPunct="0"/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(ф. 0503196)» раздел 3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34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5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0800000" flipH="1" flipV="1">
            <a:off x="3013934" y="5402"/>
            <a:ext cx="2638383" cy="3440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8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Сверка ф.0503196 с регистром казначейского учета сводная «Главная книга» (ф.0504072)</a:t>
            </a:r>
            <a:endParaRPr lang="ru-RU" sz="80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4"/>
          <a:srcRect l="19214" t="15792" r="20497" b="11231"/>
          <a:stretch/>
        </p:blipFill>
        <p:spPr>
          <a:xfrm>
            <a:off x="80553" y="508172"/>
            <a:ext cx="5545547" cy="2438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4310" t="20532" r="46471" b="50301"/>
          <a:stretch>
            <a:fillRect/>
          </a:stretch>
        </p:blipFill>
        <p:spPr bwMode="auto">
          <a:xfrm>
            <a:off x="1239826" y="693731"/>
            <a:ext cx="278608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Прямая со стрелкой 16"/>
          <p:cNvCxnSpPr/>
          <p:nvPr/>
        </p:nvCxnSpPr>
        <p:spPr>
          <a:xfrm rot="10800000" flipV="1">
            <a:off x="2811462" y="1336673"/>
            <a:ext cx="1928826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>
            <a:off x="2811462" y="1408111"/>
            <a:ext cx="235745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4311660" y="693731"/>
            <a:ext cx="1143008" cy="500066"/>
          </a:xfrm>
          <a:prstGeom prst="roundRect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dirty="0" smtClean="0">
                <a:solidFill>
                  <a:schemeClr val="bg1"/>
                </a:solidFill>
              </a:rPr>
              <a:t>Ф.0503196 гр.3 = ф.0504072 как разница 510 – 610 (код вида расхода) по каждому счету бюджетного учета (20312, 20332) </a:t>
            </a:r>
            <a:endParaRPr lang="ru-RU" sz="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300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5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4"/>
          <a:srcRect l="12774" t="16898" r="47621" b="37553"/>
          <a:stretch/>
        </p:blipFill>
        <p:spPr>
          <a:xfrm>
            <a:off x="2934047" y="442975"/>
            <a:ext cx="2715443" cy="2114153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 rotWithShape="1">
          <a:blip r:embed="rId5"/>
          <a:srcRect l="12532" t="16898" r="40648" b="37980"/>
          <a:stretch/>
        </p:blipFill>
        <p:spPr>
          <a:xfrm>
            <a:off x="2594868" y="411185"/>
            <a:ext cx="3089771" cy="218616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Рисунок 6"/>
          <p:cNvPicPr/>
          <p:nvPr/>
        </p:nvPicPr>
        <p:blipFill rotWithShape="1">
          <a:blip r:embed="rId6"/>
          <a:srcRect l="12694" t="16268" r="36798" b="17171"/>
          <a:stretch/>
        </p:blipFill>
        <p:spPr>
          <a:xfrm>
            <a:off x="74588" y="339169"/>
            <a:ext cx="3600400" cy="2621009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3674988" y="1334393"/>
            <a:ext cx="165618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674988" y="1262386"/>
            <a:ext cx="1584176" cy="4404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651184" y="1482601"/>
            <a:ext cx="1679988" cy="4371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674988" y="1586421"/>
            <a:ext cx="1584176" cy="4680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3674988" y="1702817"/>
            <a:ext cx="1656184" cy="4956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 rot="10800000" flipH="1" flipV="1">
            <a:off x="3097214" y="78819"/>
            <a:ext cx="2591445" cy="257722"/>
          </a:xfrm>
          <a:prstGeom prst="roundRect">
            <a:avLst/>
          </a:prstGeom>
          <a:solidFill>
            <a:srgbClr val="FCFCFC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7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Сверка(ф. 0503196) раздел 3 с (ф.0503195) раздел </a:t>
            </a:r>
            <a:r>
              <a:rPr lang="en-US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9" name="Прямая со стрелкой 18"/>
          <p:cNvCxnSpPr>
            <a:stCxn id="7" idx="3"/>
          </p:cNvCxnSpPr>
          <p:nvPr/>
        </p:nvCxnSpPr>
        <p:spPr>
          <a:xfrm flipV="1">
            <a:off x="3674988" y="979484"/>
            <a:ext cx="1273344" cy="67019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4154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43567529"/>
              </p:ext>
            </p:extLst>
          </p:nvPr>
        </p:nvGraphicFramePr>
        <p:xfrm>
          <a:off x="0" y="427993"/>
          <a:ext cx="5765800" cy="2812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32648">
                <a:tc>
                  <a:txBody>
                    <a:bodyPr/>
                    <a:lstStyle/>
                    <a:p>
                      <a:pPr marL="0" marR="0" indent="0" algn="l" defTabSz="43242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3242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3242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851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Отчет о движении</a:t>
                      </a:r>
                      <a:endParaRPr lang="ru-RU" sz="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3242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b="1" dirty="0" smtClean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605">
                <a:tc>
                  <a:txBody>
                    <a:bodyPr/>
                    <a:lstStyle/>
                    <a:p>
                      <a:pPr marL="457200" indent="16986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ru-RU" sz="7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1</a:t>
            </a:r>
            <a:endParaRPr lang="ru-RU" sz="10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3092804" y="77621"/>
            <a:ext cx="2590800" cy="260350"/>
          </a:xfrm>
          <a:prstGeom prst="roundRect">
            <a:avLst/>
          </a:prstGeom>
          <a:solidFill>
            <a:srgbClr val="FCFCFC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7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  <a:endParaRPr lang="ru-RU" alt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62342" y="538511"/>
            <a:ext cx="3713679" cy="105618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indent="162226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 Министерства финансов Российской Федерации от 30.06.2020г. № 126н утвержден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стандарт бухгалтерского учета государственных финансов «Отчетность по операциям системы казначейских платежей», который применяется при:</a:t>
            </a:r>
          </a:p>
          <a:p>
            <a:pPr indent="162226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5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indent="162226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757" dirty="0">
              <a:solidFill>
                <a:srgbClr val="C1922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16100" y="2072895"/>
            <a:ext cx="2072541" cy="440378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Составлении отчетности по операциям казначейских платежей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91262" y="2654003"/>
            <a:ext cx="1226536" cy="5078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отчетности 2021 года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2789879" y="1622965"/>
            <a:ext cx="229303" cy="442916"/>
          </a:xfrm>
          <a:prstGeom prst="downArrow">
            <a:avLst/>
          </a:prstGeom>
          <a:solidFill>
            <a:srgbClr val="4978B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2"/>
          </a:p>
        </p:txBody>
      </p:sp>
      <p:sp>
        <p:nvSpPr>
          <p:cNvPr id="13" name="object 9"/>
          <p:cNvSpPr/>
          <p:nvPr/>
        </p:nvSpPr>
        <p:spPr>
          <a:xfrm>
            <a:off x="4509362" y="218411"/>
            <a:ext cx="1240523" cy="2752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85" y="784225"/>
            <a:ext cx="457200" cy="45548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="" xmlns:p14="http://schemas.microsoft.com/office/powerpoint/2010/main" val="417851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05924865"/>
              </p:ext>
            </p:extLst>
          </p:nvPr>
        </p:nvGraphicFramePr>
        <p:xfrm>
          <a:off x="307975" y="335688"/>
          <a:ext cx="5318126" cy="2830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81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07208">
                <a:tc>
                  <a:txBody>
                    <a:bodyPr/>
                    <a:lstStyle/>
                    <a:p>
                      <a:pPr marL="0" marR="0" indent="0" algn="l" defTabSz="43242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3242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43242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1. Федеральный стандарт бухгалтерского учета государственных финансов «Отчетность по операциям системы казначейских платежей» (далее - Стандарт) разработан в целях обеспечения единства системы требований к составлению и представлению Федеральным казначейством и территориальными органами Федерального казначейства отчетности по операциям системы казначейских платежей (далее - казначейская отчетность).</a:t>
                      </a:r>
                    </a:p>
                    <a:p>
                      <a:pPr marL="0" marR="0" indent="0" algn="just" defTabSz="43242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2. Стандарт устанавливает методологию составления казначейской отчетности, формы казначейской отчетности, порядок составления и представления Федеральным казначейством и территориальными органами Федерального казначейства казначейской отчетности. </a:t>
                      </a:r>
                    </a:p>
                    <a:p>
                      <a:pPr marL="0" marR="0" indent="0" algn="just" defTabSz="43242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3. Положения Стандарта применяются одновременно с применением положений федерального стандарта бухгалтерского учета для организаций государственного сектора «Концептуальные основы бухгалтерского учета и отчетности организаций государственного сектора», утвержденного  приказом Министерства финансов Российской Федерации от 31 декабря 2016 г.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256н «Об утверждении федерального стандарта бухгалтерского учета для организаций государственного сектора «Концептуальные основы бухгалтерского учета и отчетности организаций государственного сектора»».</a:t>
                      </a:r>
                    </a:p>
                    <a:p>
                      <a:pPr marL="0" marR="0" indent="0" algn="just" defTabSz="43242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4. Положения Стандарта применяются при составлении и представлении Федеральным казначейством и территориальными органами Федерального казначейства казначейской отчетности.</a:t>
                      </a:r>
                    </a:p>
                    <a:p>
                      <a:pPr marL="0" marR="0" indent="0" algn="just" defTabSz="43242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5. Стандарт не применяется при составлении Федеральным казначейством и территориальными органами Федерального казначейства бюджетной отчетности по казначейскому обслуживанию исполнения бюджетов бюджетной системы Российской Федерации, операций со средствами бюджетных учреждений, автономных учреждений, юридических лиц, не являющихся участниками бюджетного процесса, бюджетными и автономными учреждениями.</a:t>
                      </a:r>
                      <a:endParaRPr lang="ru-RU" sz="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7329">
                <a:tc>
                  <a:txBody>
                    <a:bodyPr/>
                    <a:lstStyle/>
                    <a:p>
                      <a:pPr marL="457200" indent="16986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ru-RU" sz="7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6" name="object 2"/>
          <p:cNvSpPr/>
          <p:nvPr/>
        </p:nvSpPr>
        <p:spPr>
          <a:xfrm flipV="1">
            <a:off x="0" y="0"/>
            <a:ext cx="5765800" cy="427993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3097859" y="78819"/>
            <a:ext cx="2590800" cy="260350"/>
          </a:xfrm>
          <a:prstGeom prst="roundRect">
            <a:avLst/>
          </a:prstGeom>
          <a:solidFill>
            <a:srgbClr val="FCFCFC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7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  <a:endParaRPr lang="ru-RU" alt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270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2"/>
          <p:cNvSpPr txBox="1">
            <a:spLocks noChangeArrowheads="1"/>
          </p:cNvSpPr>
          <p:nvPr/>
        </p:nvSpPr>
        <p:spPr bwMode="auto">
          <a:xfrm>
            <a:off x="5059340" y="3119413"/>
            <a:ext cx="160662" cy="13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3251" tIns="21626" rIns="43251" bIns="2162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CC48B7B8-293E-4004-BF7E-583D7F4393B1}" type="slidenum">
              <a:rPr lang="en-US" altLang="ru-RU" sz="7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sym typeface="Lucida Grande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US" altLang="ru-RU" sz="7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  <p:sp>
        <p:nvSpPr>
          <p:cNvPr id="16" name="Скругленный прямоугольник 62">
            <a:extLst>
              <a:ext uri="{FF2B5EF4-FFF2-40B4-BE49-F238E27FC236}">
                <a16:creationId xmlns:a16="http://schemas.microsoft.com/office/drawing/2014/main" xmlns="" id="{4DAAEE84-B54E-4D4C-BEBB-1C606EC78634}"/>
              </a:ext>
            </a:extLst>
          </p:cNvPr>
          <p:cNvSpPr/>
          <p:nvPr/>
        </p:nvSpPr>
        <p:spPr>
          <a:xfrm>
            <a:off x="1534538" y="877333"/>
            <a:ext cx="1774785" cy="356511"/>
          </a:xfrm>
          <a:prstGeom prst="roundRect">
            <a:avLst/>
          </a:prstGeom>
          <a:solidFill>
            <a:srgbClr val="E8F7FF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43251" tIns="21626" rIns="43251" bIns="21626" anchor="ctr"/>
          <a:lstStyle/>
          <a:p>
            <a:pPr algn="ctr" eaLnBrk="0" hangingPunct="0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движении денежных средств в системе казначейских платежей </a:t>
            </a:r>
          </a:p>
          <a:p>
            <a:pPr algn="ctr" eaLnBrk="0" hangingPunct="0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(ф. 0503196)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35C0BD5A-2047-4654-95BD-6216E4CD2D4D}"/>
              </a:ext>
            </a:extLst>
          </p:cNvPr>
          <p:cNvSpPr/>
          <p:nvPr/>
        </p:nvSpPr>
        <p:spPr>
          <a:xfrm>
            <a:off x="3986510" y="674003"/>
            <a:ext cx="1099106" cy="763141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43251" tIns="21626" rIns="43251" bIns="21626" anchor="ctr" anchorCtr="0"/>
          <a:lstStyle/>
          <a:p>
            <a:pPr algn="ctr" eaLnBrk="0" hangingPunct="0">
              <a:defRPr/>
            </a:pP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ТОФК ежемесячно</a:t>
            </a:r>
            <a:r>
              <a:rPr lang="en-US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ежеквартально и ежегодно и представляется в МОУ ФК</a:t>
            </a:r>
          </a:p>
        </p:txBody>
      </p:sp>
      <p:cxnSp>
        <p:nvCxnSpPr>
          <p:cNvPr id="18" name="Соединительная линия уступом 65">
            <a:extLst>
              <a:ext uri="{FF2B5EF4-FFF2-40B4-BE49-F238E27FC236}">
                <a16:creationId xmlns:a16="http://schemas.microsoft.com/office/drawing/2014/main" xmlns="" id="{858DC979-A4E9-49BA-9B12-BF0C7E2B5689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3309322" y="1055573"/>
            <a:ext cx="677188" cy="1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20" name="Скругленный прямоугольник 62">
            <a:extLst>
              <a:ext uri="{FF2B5EF4-FFF2-40B4-BE49-F238E27FC236}">
                <a16:creationId xmlns:a16="http://schemas.microsoft.com/office/drawing/2014/main" xmlns="" id="{4DAAEE84-B54E-4D4C-BEBB-1C606EC78634}"/>
              </a:ext>
            </a:extLst>
          </p:cNvPr>
          <p:cNvSpPr/>
          <p:nvPr/>
        </p:nvSpPr>
        <p:spPr>
          <a:xfrm>
            <a:off x="616621" y="2382654"/>
            <a:ext cx="1187444" cy="562742"/>
          </a:xfrm>
          <a:prstGeom prst="roundRect">
            <a:avLst/>
          </a:prstGeom>
          <a:solidFill>
            <a:srgbClr val="E8F7FF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43251" tIns="21626" rIns="43251" bIns="21626" anchor="ctr"/>
          <a:lstStyle/>
          <a:p>
            <a:pPr algn="ctr" eaLnBrk="0" hangingPunct="0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книги по казначейскому обслуживанию исполнения бюджетов</a:t>
            </a:r>
          </a:p>
        </p:txBody>
      </p:sp>
      <p:sp>
        <p:nvSpPr>
          <p:cNvPr id="21" name="Скругленный прямоугольник 62">
            <a:extLst>
              <a:ext uri="{FF2B5EF4-FFF2-40B4-BE49-F238E27FC236}">
                <a16:creationId xmlns:a16="http://schemas.microsoft.com/office/drawing/2014/main" xmlns="" id="{4DAAEE84-B54E-4D4C-BEBB-1C606EC78634}"/>
              </a:ext>
            </a:extLst>
          </p:cNvPr>
          <p:cNvSpPr/>
          <p:nvPr/>
        </p:nvSpPr>
        <p:spPr>
          <a:xfrm>
            <a:off x="2046061" y="2382654"/>
            <a:ext cx="1809820" cy="562742"/>
          </a:xfrm>
          <a:prstGeom prst="roundRect">
            <a:avLst/>
          </a:prstGeom>
          <a:solidFill>
            <a:srgbClr val="E8F7FF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43251" tIns="21626" rIns="43251" bIns="21626" anchor="ctr"/>
          <a:lstStyle/>
          <a:p>
            <a:pPr algn="ctr" eaLnBrk="0" hangingPunct="0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книги по казначейскому обслуживанию операций со средствами бюджетных, автономных учреждений и неучастников бюджетного процесса</a:t>
            </a:r>
          </a:p>
        </p:txBody>
      </p:sp>
      <p:sp>
        <p:nvSpPr>
          <p:cNvPr id="22" name="Скругленный прямоугольник 62">
            <a:extLst>
              <a:ext uri="{FF2B5EF4-FFF2-40B4-BE49-F238E27FC236}">
                <a16:creationId xmlns:a16="http://schemas.microsoft.com/office/drawing/2014/main" xmlns="" id="{4DAAEE84-B54E-4D4C-BEBB-1C606EC78634}"/>
              </a:ext>
            </a:extLst>
          </p:cNvPr>
          <p:cNvSpPr/>
          <p:nvPr/>
        </p:nvSpPr>
        <p:spPr>
          <a:xfrm>
            <a:off x="4088298" y="2382653"/>
            <a:ext cx="1035356" cy="562742"/>
          </a:xfrm>
          <a:prstGeom prst="roundRect">
            <a:avLst/>
          </a:prstGeom>
          <a:solidFill>
            <a:srgbClr val="E8F7FF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43251" tIns="21626" rIns="43251" bIns="21626" anchor="ctr"/>
          <a:lstStyle/>
          <a:p>
            <a:pPr algn="ctr" eaLnBrk="0" hangingPunct="0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книга по операциям системы казначейских платежей</a:t>
            </a:r>
          </a:p>
        </p:txBody>
      </p:sp>
      <p:cxnSp>
        <p:nvCxnSpPr>
          <p:cNvPr id="23" name="Соединительная линия уступом 65">
            <a:extLst>
              <a:ext uri="{FF2B5EF4-FFF2-40B4-BE49-F238E27FC236}">
                <a16:creationId xmlns:a16="http://schemas.microsoft.com/office/drawing/2014/main" xmlns="" id="{858DC979-A4E9-49BA-9B12-BF0C7E2B5689}"/>
              </a:ext>
            </a:extLst>
          </p:cNvPr>
          <p:cNvCxnSpPr>
            <a:cxnSpLocks/>
            <a:stCxn id="20" idx="0"/>
            <a:endCxn id="25" idx="2"/>
          </p:cNvCxnSpPr>
          <p:nvPr/>
        </p:nvCxnSpPr>
        <p:spPr>
          <a:xfrm rot="5400000" flipH="1" flipV="1">
            <a:off x="1616545" y="1576763"/>
            <a:ext cx="399690" cy="1212093"/>
          </a:xfrm>
          <a:prstGeom prst="bentConnector3">
            <a:avLst>
              <a:gd name="adj1" fmla="val 45991"/>
            </a:avLst>
          </a:prstGeom>
          <a:noFill/>
          <a:ln w="952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6" name="Соединительная линия уступом 65">
            <a:extLst>
              <a:ext uri="{FF2B5EF4-FFF2-40B4-BE49-F238E27FC236}">
                <a16:creationId xmlns:a16="http://schemas.microsoft.com/office/drawing/2014/main" xmlns="" id="{858DC979-A4E9-49BA-9B12-BF0C7E2B5689}"/>
              </a:ext>
            </a:extLst>
          </p:cNvPr>
          <p:cNvCxnSpPr>
            <a:cxnSpLocks/>
            <a:stCxn id="22" idx="0"/>
            <a:endCxn id="25" idx="2"/>
          </p:cNvCxnSpPr>
          <p:nvPr/>
        </p:nvCxnSpPr>
        <p:spPr>
          <a:xfrm rot="16200000" flipV="1">
            <a:off x="3314362" y="1091038"/>
            <a:ext cx="399688" cy="2183539"/>
          </a:xfrm>
          <a:prstGeom prst="bentConnector3">
            <a:avLst>
              <a:gd name="adj1" fmla="val 45991"/>
            </a:avLst>
          </a:prstGeom>
          <a:noFill/>
          <a:ln w="952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33" name="Соединительная линия уступом 65">
            <a:extLst>
              <a:ext uri="{FF2B5EF4-FFF2-40B4-BE49-F238E27FC236}">
                <a16:creationId xmlns:a16="http://schemas.microsoft.com/office/drawing/2014/main" xmlns="" id="{858DC979-A4E9-49BA-9B12-BF0C7E2B5689}"/>
              </a:ext>
            </a:extLst>
          </p:cNvPr>
          <p:cNvCxnSpPr>
            <a:cxnSpLocks/>
            <a:stCxn id="21" idx="0"/>
            <a:endCxn id="25" idx="2"/>
          </p:cNvCxnSpPr>
          <p:nvPr/>
        </p:nvCxnSpPr>
        <p:spPr>
          <a:xfrm rot="16200000" flipV="1">
            <a:off x="2486859" y="1918541"/>
            <a:ext cx="399689" cy="528535"/>
          </a:xfrm>
          <a:prstGeom prst="bentConnector3">
            <a:avLst>
              <a:gd name="adj1" fmla="val 45991"/>
            </a:avLst>
          </a:prstGeom>
          <a:noFill/>
          <a:ln w="952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25" name="Скругленный прямоугольник 62">
            <a:extLst>
              <a:ext uri="{FF2B5EF4-FFF2-40B4-BE49-F238E27FC236}">
                <a16:creationId xmlns:a16="http://schemas.microsoft.com/office/drawing/2014/main" xmlns="" id="{4DAAEE84-B54E-4D4C-BEBB-1C606EC78634}"/>
              </a:ext>
            </a:extLst>
          </p:cNvPr>
          <p:cNvSpPr/>
          <p:nvPr/>
        </p:nvSpPr>
        <p:spPr>
          <a:xfrm>
            <a:off x="972979" y="1358031"/>
            <a:ext cx="2898916" cy="624933"/>
          </a:xfrm>
          <a:prstGeom prst="roundRect">
            <a:avLst/>
          </a:prstGeom>
          <a:solidFill>
            <a:srgbClr val="E8F7FF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43251" tIns="21626" rIns="43251" bIns="21626" anchor="ctr"/>
          <a:lstStyle/>
          <a:p>
            <a:pPr algn="ctr" eaLnBrk="0" hangingPunct="0"/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20211 510 (610)</a:t>
            </a:r>
            <a:r>
              <a:rPr lang="en-US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 20213 510 (610)</a:t>
            </a:r>
            <a:r>
              <a:rPr lang="en-US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 20301 510 (610)</a:t>
            </a:r>
            <a:r>
              <a:rPr lang="en-US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 20312 510 (610)</a:t>
            </a:r>
            <a:r>
              <a:rPr lang="en-US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 20313 510 (610)</a:t>
            </a:r>
            <a:r>
              <a:rPr lang="en-US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 20314 510 (610)</a:t>
            </a:r>
            <a:r>
              <a:rPr lang="en-US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 20315 510 (610)</a:t>
            </a:r>
            <a:r>
              <a:rPr lang="en-US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 20332 510 (610)</a:t>
            </a:r>
            <a:r>
              <a:rPr lang="en-US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 20333 510 (610)</a:t>
            </a:r>
            <a:r>
              <a:rPr lang="en-US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 20334 510 (610)</a:t>
            </a:r>
            <a:r>
              <a:rPr lang="en-US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 20335 510 (610)</a:t>
            </a:r>
            <a:endParaRPr lang="en-US" sz="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en-US" sz="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– соответствующий код вида финансового обеспечения</a:t>
            </a:r>
          </a:p>
        </p:txBody>
      </p:sp>
      <p:cxnSp>
        <p:nvCxnSpPr>
          <p:cNvPr id="89" name="Прямая со стрелкой 88"/>
          <p:cNvCxnSpPr>
            <a:stCxn id="25" idx="0"/>
            <a:endCxn id="16" idx="2"/>
          </p:cNvCxnSpPr>
          <p:nvPr/>
        </p:nvCxnSpPr>
        <p:spPr>
          <a:xfrm flipH="1" flipV="1">
            <a:off x="2421931" y="1233845"/>
            <a:ext cx="506" cy="124187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291" y="2274395"/>
            <a:ext cx="274025" cy="27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948" y="2266232"/>
            <a:ext cx="274025" cy="27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286" y="2265932"/>
            <a:ext cx="274025" cy="27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867" y="1213555"/>
            <a:ext cx="280999" cy="24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1">
            <a:extLst>
              <a:ext uri="{FF2B5EF4-FFF2-40B4-BE49-F238E27FC236}">
                <a16:creationId xmlns:a16="http://schemas.microsoft.com/office/drawing/2014/main" xmlns="" id="{354D7B8C-231E-4D01-819B-3586090F6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776" y="0"/>
            <a:ext cx="2740024" cy="18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3251" tIns="21626" rIns="43251" bIns="2162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alt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ject 2"/>
          <p:cNvSpPr/>
          <p:nvPr/>
        </p:nvSpPr>
        <p:spPr>
          <a:xfrm flipV="1">
            <a:off x="0" y="0"/>
            <a:ext cx="5765800" cy="427993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 rot="10800000" flipH="1" flipV="1">
            <a:off x="3168652" y="-1"/>
            <a:ext cx="2351106" cy="479418"/>
          </a:xfrm>
          <a:prstGeom prst="roundRect">
            <a:avLst/>
          </a:prstGeom>
          <a:solidFill>
            <a:srgbClr val="FCFCFC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8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«Отчет о движении денежных средств в системе казначейских платежей» </a:t>
            </a:r>
          </a:p>
          <a:p>
            <a:pPr algn="ctr" eaLnBrk="0" hangingPunct="0"/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(ф. 0503196)</a:t>
            </a:r>
          </a:p>
          <a:p>
            <a:pPr algn="ctr"/>
            <a:endParaRPr lang="ru-RU" sz="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361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236681"/>
              </p:ext>
            </p:extLst>
          </p:nvPr>
        </p:nvGraphicFramePr>
        <p:xfrm>
          <a:off x="239694" y="550854"/>
          <a:ext cx="5286412" cy="2071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64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865726">
                <a:tc>
                  <a:txBody>
                    <a:bodyPr/>
                    <a:lstStyle/>
                    <a:p>
                      <a:pPr algn="just"/>
                      <a:r>
                        <a:rPr lang="ru-RU" sz="851" b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</a:t>
                      </a:r>
                      <a:r>
                        <a:rPr lang="ru-RU" sz="800" b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Отчет</a:t>
                      </a: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 движении денежных средств в системе казначейских платежей (ф. 0503196) содержит данные по операциям с денежными средствами в системе казначейских платежей по соответствующим составным частям кодов бюджетной классификации Российской Федерации, являющихся едиными для бюджетов бюджетной системы Российской Федерации. </a:t>
                      </a:r>
                    </a:p>
                    <a:p>
                      <a:pPr algn="just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Показатели операций с денежными средствами в системе казначейских платежей отражаются в </a:t>
                      </a:r>
                      <a:r>
                        <a:rPr lang="ru-RU" sz="800" b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Отчете</a:t>
                      </a: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 движении денежных средств в системе казначейских платежей (ф. 0503196) по соответствующим кодам классификации источников финансирования дефицитов бюджетов бюджетной классификации Российской Федерации в структуре бюджетов бюджетной системы Российской Федерации и участников системы казначейских платежей.</a:t>
                      </a: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b="0" dirty="0" smtClean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977">
                <a:tc>
                  <a:txBody>
                    <a:bodyPr/>
                    <a:lstStyle/>
                    <a:p>
                      <a:pPr marL="457200" indent="16986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ru-RU" sz="7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1</a:t>
            </a:r>
            <a:endParaRPr lang="ru-RU" sz="10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3097214" y="78819"/>
            <a:ext cx="2605086" cy="400598"/>
          </a:xfrm>
          <a:prstGeom prst="roundRect">
            <a:avLst/>
          </a:prstGeom>
          <a:solidFill>
            <a:srgbClr val="FCFCFC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7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«Отчет о движении денежных средств в системе казначейских платежей </a:t>
            </a:r>
          </a:p>
          <a:p>
            <a:pPr algn="ctr" eaLnBrk="0" hangingPunct="0"/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(ф. 0503196)»</a:t>
            </a:r>
          </a:p>
          <a:p>
            <a:pPr algn="ctr"/>
            <a:endParaRPr lang="ru-RU" sz="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64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2"/>
          <p:cNvSpPr txBox="1">
            <a:spLocks noChangeArrowheads="1"/>
          </p:cNvSpPr>
          <p:nvPr/>
        </p:nvSpPr>
        <p:spPr bwMode="auto">
          <a:xfrm>
            <a:off x="5059340" y="3119413"/>
            <a:ext cx="160662" cy="13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3251" tIns="21626" rIns="43251" bIns="2162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CC48B7B8-293E-4004-BF7E-583D7F4393B1}" type="slidenum">
              <a:rPr lang="en-US" altLang="ru-RU" sz="7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sym typeface="Lucida Grande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n-US" altLang="ru-RU" sz="7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205" r="62264" b="13292"/>
          <a:stretch/>
        </p:blipFill>
        <p:spPr bwMode="auto">
          <a:xfrm>
            <a:off x="239694" y="450431"/>
            <a:ext cx="3010213" cy="270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Левая фигурная скобка 18"/>
          <p:cNvSpPr/>
          <p:nvPr/>
        </p:nvSpPr>
        <p:spPr>
          <a:xfrm rot="10800000">
            <a:off x="3240090" y="1408111"/>
            <a:ext cx="142693" cy="1719314"/>
          </a:xfrm>
          <a:prstGeom prst="leftBrace">
            <a:avLst>
              <a:gd name="adj1" fmla="val 71637"/>
              <a:gd name="adj2" fmla="val 50192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43251" tIns="21626" rIns="43251" bIns="21626" anchor="ctr"/>
          <a:lstStyle/>
          <a:p>
            <a:pPr algn="ctr" eaLnBrk="0" hangingPunct="0"/>
            <a:endParaRPr lang="ru-RU"/>
          </a:p>
        </p:txBody>
      </p:sp>
      <p:sp>
        <p:nvSpPr>
          <p:cNvPr id="24" name="Скругленный прямоугольник 62">
            <a:extLst>
              <a:ext uri="{FF2B5EF4-FFF2-40B4-BE49-F238E27FC236}">
                <a16:creationId xmlns:a16="http://schemas.microsoft.com/office/drawing/2014/main" xmlns="" id="{4DAAEE84-B54E-4D4C-BEBB-1C606EC78634}"/>
              </a:ext>
            </a:extLst>
          </p:cNvPr>
          <p:cNvSpPr/>
          <p:nvPr/>
        </p:nvSpPr>
        <p:spPr>
          <a:xfrm>
            <a:off x="3523543" y="1694527"/>
            <a:ext cx="1213224" cy="1284671"/>
          </a:xfrm>
          <a:prstGeom prst="roundRect">
            <a:avLst/>
          </a:prstGeom>
          <a:solidFill>
            <a:srgbClr val="E8F7FF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43251" tIns="21626" rIns="43251" bIns="21626" anchor="ctr"/>
          <a:lstStyle/>
          <a:p>
            <a:pPr algn="ctr" eaLnBrk="0" hangingPunct="0"/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20211 510</a:t>
            </a:r>
            <a:r>
              <a:rPr lang="en-US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 20213 510</a:t>
            </a:r>
            <a:r>
              <a:rPr lang="en-US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 20301 510</a:t>
            </a:r>
            <a:r>
              <a:rPr lang="en-US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 20312 510</a:t>
            </a:r>
            <a:r>
              <a:rPr lang="en-US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 20313 510</a:t>
            </a:r>
            <a:r>
              <a:rPr lang="en-US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 20314 510</a:t>
            </a:r>
            <a:r>
              <a:rPr lang="en-US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 20315 510</a:t>
            </a:r>
            <a:r>
              <a:rPr lang="en-US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 20332 510</a:t>
            </a:r>
            <a:r>
              <a:rPr lang="en-US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 20333 510</a:t>
            </a:r>
            <a:r>
              <a:rPr lang="en-US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 20334 510</a:t>
            </a:r>
            <a:r>
              <a:rPr lang="en-US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 20335 510</a:t>
            </a:r>
            <a:endParaRPr lang="en-US" sz="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ru-RU" sz="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en-US" sz="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– соответствующий код вида финансового обеспечения</a:t>
            </a:r>
          </a:p>
        </p:txBody>
      </p:sp>
      <p:sp>
        <p:nvSpPr>
          <p:cNvPr id="7" name="object 2"/>
          <p:cNvSpPr/>
          <p:nvPr/>
        </p:nvSpPr>
        <p:spPr>
          <a:xfrm flipV="1">
            <a:off x="0" y="0"/>
            <a:ext cx="5765800" cy="427993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 rot="10800000" flipH="1" flipV="1">
            <a:off x="3097214" y="78819"/>
            <a:ext cx="2591445" cy="400598"/>
          </a:xfrm>
          <a:prstGeom prst="roundRect">
            <a:avLst/>
          </a:prstGeom>
          <a:solidFill>
            <a:srgbClr val="FCFCFC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7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«Отчет о движении денежных средств в системе казначейских платежей </a:t>
            </a:r>
          </a:p>
          <a:p>
            <a:pPr algn="ctr" eaLnBrk="0" hangingPunct="0"/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(ф. 0503196)» раздел 1</a:t>
            </a:r>
          </a:p>
          <a:p>
            <a:pPr algn="ctr"/>
            <a:endParaRPr lang="ru-RU" sz="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001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5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0800000" flipH="1" flipV="1">
            <a:off x="3076412" y="24576"/>
            <a:ext cx="2638383" cy="3440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8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Сверка ф.0503196 с регистром казначейского учета сводная «Главная книга» (ф.0504072) </a:t>
            </a:r>
            <a:endParaRPr lang="ru-RU" sz="80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4"/>
          <a:srcRect l="19214" t="15792" r="20497" b="11231"/>
          <a:stretch/>
        </p:blipFill>
        <p:spPr>
          <a:xfrm>
            <a:off x="80553" y="508172"/>
            <a:ext cx="5545547" cy="2438400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 rotWithShape="1">
          <a:blip r:embed="rId5"/>
          <a:srcRect l="3822" t="29475" r="42808" b="50000"/>
          <a:stretch/>
        </p:blipFill>
        <p:spPr>
          <a:xfrm>
            <a:off x="1253125" y="1470025"/>
            <a:ext cx="3229976" cy="914400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3215968" y="1347151"/>
            <a:ext cx="1614794" cy="9541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263900" y="1466046"/>
            <a:ext cx="1498097" cy="8573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178330" y="1622425"/>
            <a:ext cx="1593928" cy="6608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187700" y="1758222"/>
            <a:ext cx="1584558" cy="5431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178330" y="1904467"/>
            <a:ext cx="1664682" cy="3968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178330" y="2032958"/>
            <a:ext cx="1609653" cy="2683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187700" y="2155825"/>
            <a:ext cx="1706680" cy="1675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135551" y="2283301"/>
            <a:ext cx="1707461" cy="200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3178330" y="2301349"/>
            <a:ext cx="1606177" cy="1632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 flipV="1">
            <a:off x="3178330" y="2308225"/>
            <a:ext cx="1604886" cy="2881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3178330" y="2323377"/>
            <a:ext cx="1604886" cy="3953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 flipV="1">
            <a:off x="3187700" y="2305328"/>
            <a:ext cx="1637404" cy="5658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352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2"/>
          <p:cNvSpPr txBox="1">
            <a:spLocks noChangeArrowheads="1"/>
          </p:cNvSpPr>
          <p:nvPr/>
        </p:nvSpPr>
        <p:spPr bwMode="auto">
          <a:xfrm>
            <a:off x="5059340" y="3119413"/>
            <a:ext cx="160662" cy="13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3251" tIns="21626" rIns="43251" bIns="2162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CC48B7B8-293E-4004-BF7E-583D7F4393B1}" type="slidenum">
              <a:rPr lang="en-US" altLang="ru-RU" sz="7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sym typeface="Lucida Grande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n-US" altLang="ru-RU" sz="7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564" r="61140" b="27485"/>
          <a:stretch/>
        </p:blipFill>
        <p:spPr bwMode="auto">
          <a:xfrm>
            <a:off x="239694" y="479417"/>
            <a:ext cx="2951517" cy="270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Левая фигурная скобка 6"/>
          <p:cNvSpPr/>
          <p:nvPr/>
        </p:nvSpPr>
        <p:spPr>
          <a:xfrm rot="10800000">
            <a:off x="3240090" y="1050920"/>
            <a:ext cx="90638" cy="2104547"/>
          </a:xfrm>
          <a:prstGeom prst="leftBrace">
            <a:avLst>
              <a:gd name="adj1" fmla="val 71637"/>
              <a:gd name="adj2" fmla="val 50192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43251" tIns="21626" rIns="43251" bIns="21626" anchor="ctr"/>
          <a:lstStyle/>
          <a:p>
            <a:pPr algn="ctr" eaLnBrk="0" hangingPunct="0"/>
            <a:endParaRPr lang="ru-RU"/>
          </a:p>
        </p:txBody>
      </p:sp>
      <p:sp>
        <p:nvSpPr>
          <p:cNvPr id="8" name="Скругленный прямоугольник 62">
            <a:extLst>
              <a:ext uri="{FF2B5EF4-FFF2-40B4-BE49-F238E27FC236}">
                <a16:creationId xmlns:a16="http://schemas.microsoft.com/office/drawing/2014/main" xmlns="" id="{4DAAEE84-B54E-4D4C-BEBB-1C606EC78634}"/>
              </a:ext>
            </a:extLst>
          </p:cNvPr>
          <p:cNvSpPr/>
          <p:nvPr/>
        </p:nvSpPr>
        <p:spPr>
          <a:xfrm>
            <a:off x="3451468" y="1502240"/>
            <a:ext cx="1213224" cy="1296681"/>
          </a:xfrm>
          <a:prstGeom prst="roundRect">
            <a:avLst/>
          </a:prstGeom>
          <a:solidFill>
            <a:srgbClr val="E8F7FF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43251" tIns="21626" rIns="43251" bIns="21626" anchor="ctr"/>
          <a:lstStyle/>
          <a:p>
            <a:pPr algn="ctr" eaLnBrk="0" hangingPunct="0"/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20211 610</a:t>
            </a:r>
            <a:r>
              <a:rPr lang="en-US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 20213 610</a:t>
            </a:r>
            <a:r>
              <a:rPr lang="en-US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 20301 610</a:t>
            </a:r>
            <a:r>
              <a:rPr lang="en-US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 20312 610</a:t>
            </a:r>
            <a:r>
              <a:rPr lang="en-US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 20313 610</a:t>
            </a:r>
            <a:r>
              <a:rPr lang="en-US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 20314 610</a:t>
            </a:r>
            <a:r>
              <a:rPr lang="en-US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 20315 610</a:t>
            </a:r>
            <a:r>
              <a:rPr lang="en-US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 20332 610</a:t>
            </a:r>
            <a:r>
              <a:rPr lang="en-US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 20333 610</a:t>
            </a:r>
            <a:r>
              <a:rPr lang="en-US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 20334 610</a:t>
            </a:r>
            <a:r>
              <a:rPr lang="en-US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 20335 610</a:t>
            </a:r>
            <a:endParaRPr lang="en-US" sz="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ru-RU" sz="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en-US" sz="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– соответствующий код вида финансового обеспечения</a:t>
            </a:r>
          </a:p>
        </p:txBody>
      </p:sp>
      <p:sp>
        <p:nvSpPr>
          <p:cNvPr id="9" name="object 2"/>
          <p:cNvSpPr/>
          <p:nvPr/>
        </p:nvSpPr>
        <p:spPr>
          <a:xfrm flipV="1">
            <a:off x="0" y="0"/>
            <a:ext cx="5765800" cy="427993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 rot="10800000" flipH="1" flipV="1">
            <a:off x="3097214" y="78819"/>
            <a:ext cx="2591445" cy="400598"/>
          </a:xfrm>
          <a:prstGeom prst="roundRect">
            <a:avLst/>
          </a:prstGeom>
          <a:solidFill>
            <a:srgbClr val="FCFCFC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7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«Отчет о движении денежных средств в системе казначейских платежей </a:t>
            </a:r>
          </a:p>
          <a:p>
            <a:pPr algn="ctr" eaLnBrk="0" hangingPunct="0"/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(ф. 0503196)» раздел 2</a:t>
            </a:r>
          </a:p>
          <a:p>
            <a:pPr algn="ctr"/>
            <a:endParaRPr lang="ru-RU" sz="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937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5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536661"/>
            <a:ext cx="49708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tx2"/>
                </a:solidFill>
                <a:cs typeface="Times New Roman" panose="02020603050405020304" pitchFamily="18" charset="0"/>
              </a:rPr>
              <a:t>Схема формирования казначейской отчетности в разрезе ИС на примере Баланса операций в СКП (ф. 0503177)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 rot="10800000" flipH="1" flipV="1">
            <a:off x="3013934" y="5402"/>
            <a:ext cx="2638383" cy="3440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8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Сверка ф.0503196 с регистром казначейского учета сводная «Главная книга» (ф.0504072)</a:t>
            </a:r>
            <a:endParaRPr lang="ru-RU" sz="80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4"/>
          <a:srcRect l="19214" t="15792" r="20497" b="11231"/>
          <a:stretch/>
        </p:blipFill>
        <p:spPr>
          <a:xfrm>
            <a:off x="80553" y="508172"/>
            <a:ext cx="5545547" cy="24384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/>
          <a:srcRect l="1667" t="30000" r="46250" b="43333"/>
          <a:stretch/>
        </p:blipFill>
        <p:spPr>
          <a:xfrm>
            <a:off x="1460587" y="1491768"/>
            <a:ext cx="3086100" cy="888797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3340100" y="1393825"/>
            <a:ext cx="1799633" cy="914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312644" y="1529893"/>
            <a:ext cx="1841672" cy="7927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340100" y="1669878"/>
            <a:ext cx="1814217" cy="6277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334296" y="1774825"/>
            <a:ext cx="1849447" cy="533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328492" y="1936166"/>
            <a:ext cx="1978224" cy="3826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340100" y="2079625"/>
            <a:ext cx="190500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340100" y="2193925"/>
            <a:ext cx="1966616" cy="1143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3340100" y="2297630"/>
            <a:ext cx="1928759" cy="393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3340100" y="2297630"/>
            <a:ext cx="1865295" cy="2263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3340100" y="2308225"/>
            <a:ext cx="1865295" cy="3386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3340100" y="2299367"/>
            <a:ext cx="1905000" cy="4825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 flipV="1">
            <a:off x="3314560" y="2317513"/>
            <a:ext cx="1865295" cy="5851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28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1826</TotalTime>
  <Words>918</Words>
  <Application>Microsoft Office PowerPoint</Application>
  <PresentationFormat>Произвольный</PresentationFormat>
  <Paragraphs>98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Calibri</vt:lpstr>
      <vt:lpstr>Lucida Grande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creator>Елизавета Арбатова</dc:creator>
  <cp:lastModifiedBy>obu14</cp:lastModifiedBy>
  <cp:revision>255</cp:revision>
  <dcterms:created xsi:type="dcterms:W3CDTF">2019-07-31T16:47:50Z</dcterms:created>
  <dcterms:modified xsi:type="dcterms:W3CDTF">2021-04-16T07:25:00Z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</Properties>
</file>